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56" r:id="rId2"/>
    <p:sldId id="259" r:id="rId3"/>
    <p:sldId id="273" r:id="rId4"/>
    <p:sldId id="258" r:id="rId5"/>
    <p:sldId id="264" r:id="rId6"/>
    <p:sldId id="265" r:id="rId7"/>
    <p:sldId id="260" r:id="rId8"/>
    <p:sldId id="261" r:id="rId9"/>
    <p:sldId id="266" r:id="rId10"/>
    <p:sldId id="267" r:id="rId11"/>
    <p:sldId id="268" r:id="rId12"/>
    <p:sldId id="263" r:id="rId13"/>
    <p:sldId id="274" r:id="rId14"/>
    <p:sldId id="275" r:id="rId15"/>
    <p:sldId id="269" r:id="rId16"/>
    <p:sldId id="270" r:id="rId17"/>
    <p:sldId id="271" r:id="rId18"/>
    <p:sldId id="276" r:id="rId19"/>
    <p:sldId id="277" r:id="rId20"/>
    <p:sldId id="278" r:id="rId21"/>
    <p:sldId id="279" r:id="rId22"/>
    <p:sldId id="280" r:id="rId23"/>
    <p:sldId id="281" r:id="rId24"/>
    <p:sldId id="262"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11" autoAdjust="0"/>
    <p:restoredTop sz="94660"/>
  </p:normalViewPr>
  <p:slideViewPr>
    <p:cSldViewPr snapToGrid="0">
      <p:cViewPr varScale="1">
        <p:scale>
          <a:sx n="82" d="100"/>
          <a:sy n="82" d="100"/>
        </p:scale>
        <p:origin x="75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9F5AC6-B353-48D8-8EF4-90A032331264}" type="datetimeFigureOut">
              <a:rPr lang="en-IN" smtClean="0"/>
              <a:t>06-07-2022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2BD949-3EE5-414A-B85B-31E67CDD3820}" type="slidenum">
              <a:rPr lang="en-IN" smtClean="0"/>
              <a:t>‹#›</a:t>
            </a:fld>
            <a:endParaRPr lang="en-IN"/>
          </a:p>
        </p:txBody>
      </p:sp>
    </p:spTree>
    <p:extLst>
      <p:ext uri="{BB962C8B-B14F-4D97-AF65-F5344CB8AC3E}">
        <p14:creationId xmlns:p14="http://schemas.microsoft.com/office/powerpoint/2010/main" val="2783115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A96B1C06-4649-47F7-AB7A-68BBFDBFCCAE}" type="datetime1">
              <a:rPr lang="en-US" smtClean="0"/>
              <a:t>7/6/2022</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141F21-C44D-4513-8DDC-6E48FB766EF2}" type="datetime1">
              <a:rPr lang="en-US" smtClean="0"/>
              <a:t>7/6/2022</a:t>
            </a:fld>
            <a:endParaRPr lang="en-US" dirty="0"/>
          </a:p>
        </p:txBody>
      </p:sp>
      <p:sp>
        <p:nvSpPr>
          <p:cNvPr id="6" name="Footer Placeholder 5"/>
          <p:cNvSpPr>
            <a:spLocks noGrp="1"/>
          </p:cNvSpPr>
          <p:nvPr>
            <p:ph type="ftr" sz="quarter" idx="11"/>
          </p:nvPr>
        </p:nvSpPr>
        <p:spPr/>
        <p:txBody>
          <a:bodyPr/>
          <a:lstStyle/>
          <a:p>
            <a:r>
              <a:rPr lang="en-US"/>
              <a:t>Department of Computer Application</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728FBB-1CF9-4B4D-B47B-382136C1B984}" type="datetime1">
              <a:rPr lang="en-US" smtClean="0"/>
              <a:t>7/6/2022</a:t>
            </a:fld>
            <a:endParaRPr lang="en-US" dirty="0"/>
          </a:p>
        </p:txBody>
      </p:sp>
      <p:sp>
        <p:nvSpPr>
          <p:cNvPr id="5" name="Footer Placeholder 4"/>
          <p:cNvSpPr>
            <a:spLocks noGrp="1"/>
          </p:cNvSpPr>
          <p:nvPr>
            <p:ph type="ftr" sz="quarter" idx="11"/>
          </p:nvPr>
        </p:nvSpPr>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800A64-37D7-45E2-AF61-DBC95F10F8ED}" type="datetime1">
              <a:rPr lang="en-US" smtClean="0"/>
              <a:t>7/6/2022</a:t>
            </a:fld>
            <a:endParaRPr lang="en-US" dirty="0"/>
          </a:p>
        </p:txBody>
      </p:sp>
      <p:sp>
        <p:nvSpPr>
          <p:cNvPr id="5" name="Footer Placeholder 4"/>
          <p:cNvSpPr>
            <a:spLocks noGrp="1"/>
          </p:cNvSpPr>
          <p:nvPr>
            <p:ph type="ftr" sz="quarter" idx="11"/>
          </p:nvPr>
        </p:nvSpPr>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BDE08-A842-4454-972F-4B556321DB1D}" type="datetime1">
              <a:rPr lang="en-US" smtClean="0"/>
              <a:t>7/6/2022</a:t>
            </a:fld>
            <a:endParaRPr lang="en-US" dirty="0"/>
          </a:p>
        </p:txBody>
      </p:sp>
      <p:sp>
        <p:nvSpPr>
          <p:cNvPr id="5" name="Footer Placeholder 4"/>
          <p:cNvSpPr>
            <a:spLocks noGrp="1"/>
          </p:cNvSpPr>
          <p:nvPr>
            <p:ph type="ftr" sz="quarter" idx="11"/>
          </p:nvPr>
        </p:nvSpPr>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D4C9CD-D82C-4137-9AA6-CAA272C34151}" type="datetime1">
              <a:rPr lang="en-US" smtClean="0"/>
              <a:t>7/6/2022</a:t>
            </a:fld>
            <a:endParaRPr lang="en-US" dirty="0"/>
          </a:p>
        </p:txBody>
      </p:sp>
      <p:sp>
        <p:nvSpPr>
          <p:cNvPr id="5" name="Footer Placeholder 4"/>
          <p:cNvSpPr>
            <a:spLocks noGrp="1"/>
          </p:cNvSpPr>
          <p:nvPr>
            <p:ph type="ftr" sz="quarter" idx="11"/>
          </p:nvPr>
        </p:nvSpPr>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85B6529-C38D-4577-8ACD-FFDB63659C21}" type="datetime1">
              <a:rPr lang="en-US" smtClean="0"/>
              <a:t>7/6/2022</a:t>
            </a:fld>
            <a:endParaRPr lang="en-US" dirty="0"/>
          </a:p>
        </p:txBody>
      </p:sp>
      <p:sp>
        <p:nvSpPr>
          <p:cNvPr id="5" name="Footer Placeholder 4"/>
          <p:cNvSpPr>
            <a:spLocks noGrp="1"/>
          </p:cNvSpPr>
          <p:nvPr>
            <p:ph type="ftr" sz="quarter" idx="11"/>
          </p:nvPr>
        </p:nvSpPr>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5AD328-E955-49D1-9C9B-7E819DED4743}" type="datetime1">
              <a:rPr lang="en-US" smtClean="0"/>
              <a:t>7/6/2022</a:t>
            </a:fld>
            <a:endParaRPr lang="en-US" dirty="0"/>
          </a:p>
        </p:txBody>
      </p:sp>
      <p:sp>
        <p:nvSpPr>
          <p:cNvPr id="5" name="Footer Placeholder 4"/>
          <p:cNvSpPr>
            <a:spLocks noGrp="1"/>
          </p:cNvSpPr>
          <p:nvPr>
            <p:ph type="ftr" sz="quarter" idx="11"/>
          </p:nvPr>
        </p:nvSpPr>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1F9B9B-C6F5-4CB4-9F7A-7D5695C575EB}" type="datetime1">
              <a:rPr lang="en-US" smtClean="0"/>
              <a:t>7/6/2022</a:t>
            </a:fld>
            <a:endParaRPr lang="en-US" dirty="0"/>
          </a:p>
        </p:txBody>
      </p:sp>
      <p:sp>
        <p:nvSpPr>
          <p:cNvPr id="5" name="Footer Placeholder 4"/>
          <p:cNvSpPr>
            <a:spLocks noGrp="1"/>
          </p:cNvSpPr>
          <p:nvPr>
            <p:ph type="ftr" sz="quarter" idx="11"/>
          </p:nvPr>
        </p:nvSpPr>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DCA170-B6E5-4478-AD6D-B28625450D44}" type="datetime1">
              <a:rPr lang="en-US" smtClean="0"/>
              <a:t>7/6/2022</a:t>
            </a:fld>
            <a:endParaRPr lang="en-US" dirty="0"/>
          </a:p>
        </p:txBody>
      </p:sp>
      <p:sp>
        <p:nvSpPr>
          <p:cNvPr id="5" name="Footer Placeholder 4"/>
          <p:cNvSpPr>
            <a:spLocks noGrp="1"/>
          </p:cNvSpPr>
          <p:nvPr>
            <p:ph type="ftr" sz="quarter" idx="11"/>
          </p:nvPr>
        </p:nvSpPr>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548811-0FDC-4D10-A620-6395623CA0B2}" type="datetime1">
              <a:rPr lang="en-US" smtClean="0"/>
              <a:t>7/6/2022</a:t>
            </a:fld>
            <a:endParaRPr lang="en-US" dirty="0"/>
          </a:p>
        </p:txBody>
      </p:sp>
      <p:sp>
        <p:nvSpPr>
          <p:cNvPr id="5" name="Footer Placeholder 4"/>
          <p:cNvSpPr>
            <a:spLocks noGrp="1"/>
          </p:cNvSpPr>
          <p:nvPr>
            <p:ph type="ftr" sz="quarter" idx="11"/>
          </p:nvPr>
        </p:nvSpPr>
        <p:spPr/>
        <p:txBody>
          <a:bodyPr/>
          <a:lstStyle/>
          <a:p>
            <a:r>
              <a:rPr lang="en-US"/>
              <a:t>Department of Computer Application</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BA4FE0-0DF9-456C-82E3-C4E2C782EB45}" type="datetime1">
              <a:rPr lang="en-US" smtClean="0"/>
              <a:t>7/6/2022</a:t>
            </a:fld>
            <a:endParaRPr lang="en-US" dirty="0"/>
          </a:p>
        </p:txBody>
      </p:sp>
      <p:sp>
        <p:nvSpPr>
          <p:cNvPr id="6" name="Footer Placeholder 5"/>
          <p:cNvSpPr>
            <a:spLocks noGrp="1"/>
          </p:cNvSpPr>
          <p:nvPr>
            <p:ph type="ftr" sz="quarter" idx="11"/>
          </p:nvPr>
        </p:nvSpPr>
        <p:spPr/>
        <p:txBody>
          <a:bodyPr/>
          <a:lstStyle/>
          <a:p>
            <a:r>
              <a:rPr lang="en-US"/>
              <a:t>Department of Computer Application</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8687A6-4242-482D-AE7A-E056022962F6}" type="datetime1">
              <a:rPr lang="en-US" smtClean="0"/>
              <a:t>7/6/2022</a:t>
            </a:fld>
            <a:endParaRPr lang="en-US" dirty="0"/>
          </a:p>
        </p:txBody>
      </p:sp>
      <p:sp>
        <p:nvSpPr>
          <p:cNvPr id="8" name="Footer Placeholder 7"/>
          <p:cNvSpPr>
            <a:spLocks noGrp="1"/>
          </p:cNvSpPr>
          <p:nvPr>
            <p:ph type="ftr" sz="quarter" idx="11"/>
          </p:nvPr>
        </p:nvSpPr>
        <p:spPr/>
        <p:txBody>
          <a:bodyPr/>
          <a:lstStyle/>
          <a:p>
            <a:r>
              <a:rPr lang="en-US"/>
              <a:t>Department of Computer Application</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3400400-C172-4DF3-92B8-2EF897B77FC9}" type="datetime1">
              <a:rPr lang="en-US" smtClean="0"/>
              <a:t>7/6/2022</a:t>
            </a:fld>
            <a:endParaRPr lang="en-US" dirty="0"/>
          </a:p>
        </p:txBody>
      </p:sp>
      <p:sp>
        <p:nvSpPr>
          <p:cNvPr id="4" name="Footer Placeholder 3"/>
          <p:cNvSpPr>
            <a:spLocks noGrp="1"/>
          </p:cNvSpPr>
          <p:nvPr>
            <p:ph type="ftr" sz="quarter" idx="11"/>
          </p:nvPr>
        </p:nvSpPr>
        <p:spPr/>
        <p:txBody>
          <a:bodyPr/>
          <a:lstStyle/>
          <a:p>
            <a:r>
              <a:rPr lang="en-US"/>
              <a:t>Department of Computer Application</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D61356E7-A078-45BE-AE4B-C35AADFD3465}" type="datetime1">
              <a:rPr lang="en-US" smtClean="0"/>
              <a:t>7/6/2022</a:t>
            </a:fld>
            <a:endParaRPr lang="en-US" dirty="0"/>
          </a:p>
        </p:txBody>
      </p:sp>
      <p:sp>
        <p:nvSpPr>
          <p:cNvPr id="3" name="Footer Placeholder 2"/>
          <p:cNvSpPr>
            <a:spLocks noGrp="1"/>
          </p:cNvSpPr>
          <p:nvPr>
            <p:ph type="ftr" sz="quarter" idx="11"/>
          </p:nvPr>
        </p:nvSpPr>
        <p:spPr/>
        <p:txBody>
          <a:bodyPr/>
          <a:lstStyle/>
          <a:p>
            <a:r>
              <a:rPr lang="en-US"/>
              <a:t>Department of Computer Application</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2DF066-8DD4-4BBD-AD6B-DACA47C9F219}" type="datetime1">
              <a:rPr lang="en-US" smtClean="0"/>
              <a:t>7/6/2022</a:t>
            </a:fld>
            <a:endParaRPr lang="en-US" dirty="0"/>
          </a:p>
        </p:txBody>
      </p:sp>
      <p:sp>
        <p:nvSpPr>
          <p:cNvPr id="6" name="Footer Placeholder 5"/>
          <p:cNvSpPr>
            <a:spLocks noGrp="1"/>
          </p:cNvSpPr>
          <p:nvPr>
            <p:ph type="ftr" sz="quarter" idx="11"/>
          </p:nvPr>
        </p:nvSpPr>
        <p:spPr/>
        <p:txBody>
          <a:bodyPr/>
          <a:lstStyle/>
          <a:p>
            <a:r>
              <a:rPr lang="en-US"/>
              <a:t>Department of Computer Application</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081353F-B16F-4A46-87D8-C9CB9DD5897C}" type="datetime1">
              <a:rPr lang="en-US" smtClean="0"/>
              <a:t>7/6/2022</a:t>
            </a:fld>
            <a:endParaRPr lang="en-US" dirty="0"/>
          </a:p>
        </p:txBody>
      </p:sp>
      <p:sp>
        <p:nvSpPr>
          <p:cNvPr id="6" name="Footer Placeholder 5"/>
          <p:cNvSpPr>
            <a:spLocks noGrp="1"/>
          </p:cNvSpPr>
          <p:nvPr>
            <p:ph type="ftr" sz="quarter" idx="11"/>
          </p:nvPr>
        </p:nvSpPr>
        <p:spPr/>
        <p:txBody>
          <a:bodyPr/>
          <a:lstStyle/>
          <a:p>
            <a:r>
              <a:rPr lang="en-US"/>
              <a:t>Department of Computer Application</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EFE2E49-1F8F-4747-A67C-3F4D39C83477}" type="datetime1">
              <a:rPr lang="en-US" smtClean="0"/>
              <a:t>7/6/2022</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Department of Computer Application</a:t>
            </a:r>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hf hd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w3.org/Style/CSS/" TargetMode="External"/><Relationship Id="rId2" Type="http://schemas.openxmlformats.org/officeDocument/2006/relationships/hyperlink" Target="https://www.w3.org/html/"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iopscience.iop.org/article/10.1088/1742-6596/1916/1/012099/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sciencepubco.com/index.php/ijet/article/view/10277"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E5A73-23F3-42C0-AAFC-B8E4980E4C23}"/>
              </a:ext>
            </a:extLst>
          </p:cNvPr>
          <p:cNvSpPr>
            <a:spLocks noGrp="1"/>
          </p:cNvSpPr>
          <p:nvPr>
            <p:ph type="ctrTitle"/>
          </p:nvPr>
        </p:nvSpPr>
        <p:spPr>
          <a:xfrm>
            <a:off x="1492898" y="1066801"/>
            <a:ext cx="7894411" cy="2616199"/>
          </a:xfrm>
        </p:spPr>
        <p:txBody>
          <a:bodyPr/>
          <a:lstStyle/>
          <a:p>
            <a:r>
              <a:rPr lang="en-IN" dirty="0">
                <a:latin typeface="Times New Roman" panose="02020603050405020304" pitchFamily="18" charset="0"/>
                <a:cs typeface="Times New Roman" panose="02020603050405020304" pitchFamily="18" charset="0"/>
              </a:rPr>
              <a:t>Iot based Forest Fire detection</a:t>
            </a:r>
          </a:p>
        </p:txBody>
      </p:sp>
      <p:sp>
        <p:nvSpPr>
          <p:cNvPr id="3" name="Subtitle 2">
            <a:extLst>
              <a:ext uri="{FF2B5EF4-FFF2-40B4-BE49-F238E27FC236}">
                <a16:creationId xmlns:a16="http://schemas.microsoft.com/office/drawing/2014/main" id="{FF486A19-0D55-49AD-8A84-F9DBC6EF2CAA}"/>
              </a:ext>
            </a:extLst>
          </p:cNvPr>
          <p:cNvSpPr>
            <a:spLocks noGrp="1"/>
          </p:cNvSpPr>
          <p:nvPr>
            <p:ph type="subTitle" idx="1"/>
          </p:nvPr>
        </p:nvSpPr>
        <p:spPr>
          <a:xfrm>
            <a:off x="1023890" y="4527775"/>
            <a:ext cx="3660078" cy="1405467"/>
          </a:xfrm>
        </p:spPr>
        <p:txBody>
          <a:bodyPr>
            <a:normAutofit fontScale="92500" lnSpcReduction="10000"/>
          </a:bodyPr>
          <a:lstStyle/>
          <a:p>
            <a:pPr algn="l"/>
            <a:r>
              <a:rPr lang="en-IN" dirty="0">
                <a:latin typeface="Times New Roman" panose="02020603050405020304" pitchFamily="18" charset="0"/>
                <a:cs typeface="Times New Roman" panose="02020603050405020304" pitchFamily="18" charset="0"/>
              </a:rPr>
              <a:t>Anandhu  S												</a:t>
            </a:r>
          </a:p>
          <a:p>
            <a:pPr algn="l"/>
            <a:r>
              <a:rPr lang="en-IN" dirty="0">
                <a:latin typeface="Times New Roman" panose="02020603050405020304" pitchFamily="18" charset="0"/>
                <a:cs typeface="Times New Roman" panose="02020603050405020304" pitchFamily="18" charset="0"/>
              </a:rPr>
              <a:t>S4 MCA</a:t>
            </a:r>
          </a:p>
          <a:p>
            <a:pPr algn="l"/>
            <a:r>
              <a:rPr lang="en-IN" dirty="0">
                <a:latin typeface="Times New Roman" panose="02020603050405020304" pitchFamily="18" charset="0"/>
                <a:cs typeface="Times New Roman" panose="02020603050405020304" pitchFamily="18" charset="0"/>
              </a:rPr>
              <a:t>TVE20MCA-2010</a:t>
            </a:r>
          </a:p>
          <a:p>
            <a:pPr algn="l"/>
            <a:endParaRPr lang="en-IN" dirty="0"/>
          </a:p>
        </p:txBody>
      </p:sp>
      <p:sp>
        <p:nvSpPr>
          <p:cNvPr id="4" name="Footer Placeholder 3">
            <a:extLst>
              <a:ext uri="{FF2B5EF4-FFF2-40B4-BE49-F238E27FC236}">
                <a16:creationId xmlns:a16="http://schemas.microsoft.com/office/drawing/2014/main" id="{5809AAA0-8501-A906-653E-3B9E03CDF90E}"/>
              </a:ext>
            </a:extLst>
          </p:cNvPr>
          <p:cNvSpPr>
            <a:spLocks noGrp="1"/>
          </p:cNvSpPr>
          <p:nvPr>
            <p:ph type="ftr" sz="quarter" idx="11"/>
          </p:nvPr>
        </p:nvSpPr>
        <p:spPr>
          <a:xfrm>
            <a:off x="1023889" y="5940851"/>
            <a:ext cx="4893958" cy="377825"/>
          </a:xfrm>
        </p:spPr>
        <p:txBody>
          <a:bodyPr/>
          <a:lstStyle/>
          <a:p>
            <a:r>
              <a:rPr lang="en-US" dirty="0"/>
              <a:t>Department of Computer Application</a:t>
            </a:r>
          </a:p>
        </p:txBody>
      </p:sp>
      <p:sp>
        <p:nvSpPr>
          <p:cNvPr id="5" name="Slide Number Placeholder 4">
            <a:extLst>
              <a:ext uri="{FF2B5EF4-FFF2-40B4-BE49-F238E27FC236}">
                <a16:creationId xmlns:a16="http://schemas.microsoft.com/office/drawing/2014/main" id="{B5A8DD80-F0AE-6E7D-E534-D0AD643404F5}"/>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
        <p:nvSpPr>
          <p:cNvPr id="6" name="TextBox 5">
            <a:extLst>
              <a:ext uri="{FF2B5EF4-FFF2-40B4-BE49-F238E27FC236}">
                <a16:creationId xmlns:a16="http://schemas.microsoft.com/office/drawing/2014/main" id="{C7825CE9-818D-0856-7B4A-58EE18DA0784}"/>
              </a:ext>
            </a:extLst>
          </p:cNvPr>
          <p:cNvSpPr txBox="1"/>
          <p:nvPr/>
        </p:nvSpPr>
        <p:spPr>
          <a:xfrm>
            <a:off x="9387309" y="5342585"/>
            <a:ext cx="2435289" cy="369332"/>
          </a:xfrm>
          <a:prstGeom prst="rect">
            <a:avLst/>
          </a:prstGeom>
          <a:noFill/>
        </p:spPr>
        <p:txBody>
          <a:bodyPr wrap="square" rtlCol="0">
            <a:spAutoFit/>
          </a:bodyPr>
          <a:lstStyle/>
          <a:p>
            <a:r>
              <a:rPr lang="en-IN" err="1">
                <a:latin typeface="Times New Roman" panose="02020603050405020304" pitchFamily="18" charset="0"/>
                <a:cs typeface="Times New Roman" panose="02020603050405020304" pitchFamily="18" charset="0"/>
              </a:rPr>
              <a:t>Guide</a:t>
            </a:r>
            <a:r>
              <a:rPr lang="en-IN">
                <a:latin typeface="Times New Roman" panose="02020603050405020304" pitchFamily="18" charset="0"/>
                <a:cs typeface="Times New Roman" panose="02020603050405020304" pitchFamily="18" charset="0"/>
              </a:rPr>
              <a:t>: Prof.  </a:t>
            </a:r>
            <a:r>
              <a:rPr lang="en-IN" dirty="0">
                <a:latin typeface="Times New Roman" panose="02020603050405020304" pitchFamily="18" charset="0"/>
                <a:cs typeface="Times New Roman" panose="02020603050405020304" pitchFamily="18" charset="0"/>
              </a:rPr>
              <a:t>Priya S A</a:t>
            </a:r>
          </a:p>
        </p:txBody>
      </p:sp>
    </p:spTree>
    <p:extLst>
      <p:ext uri="{BB962C8B-B14F-4D97-AF65-F5344CB8AC3E}">
        <p14:creationId xmlns:p14="http://schemas.microsoft.com/office/powerpoint/2010/main" val="308550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3C02B-24E7-19D6-8E32-C05A97A4ADA6}"/>
              </a:ext>
            </a:extLst>
          </p:cNvPr>
          <p:cNvSpPr>
            <a:spLocks noGrp="1"/>
          </p:cNvSpPr>
          <p:nvPr>
            <p:ph type="title"/>
          </p:nvPr>
        </p:nvSpPr>
        <p:spPr/>
        <p:txBody>
          <a:bodyPr/>
          <a:lstStyle/>
          <a:p>
            <a:pPr algn="ctr"/>
            <a:r>
              <a:rPr lang="en-IN" dirty="0"/>
              <a:t>DATA FLOW DIAGRAM</a:t>
            </a:r>
          </a:p>
        </p:txBody>
      </p:sp>
      <p:pic>
        <p:nvPicPr>
          <p:cNvPr id="5" name="Content Placeholder 4">
            <a:extLst>
              <a:ext uri="{FF2B5EF4-FFF2-40B4-BE49-F238E27FC236}">
                <a16:creationId xmlns:a16="http://schemas.microsoft.com/office/drawing/2014/main" id="{76395BCE-31C5-59B7-DFE3-F8FE8BA614FA}"/>
              </a:ext>
            </a:extLst>
          </p:cNvPr>
          <p:cNvPicPr>
            <a:picLocks noGrp="1" noChangeAspect="1"/>
          </p:cNvPicPr>
          <p:nvPr>
            <p:ph idx="1"/>
          </p:nvPr>
        </p:nvPicPr>
        <p:blipFill>
          <a:blip r:embed="rId2"/>
          <a:stretch>
            <a:fillRect/>
          </a:stretch>
        </p:blipFill>
        <p:spPr>
          <a:xfrm>
            <a:off x="672085" y="2752531"/>
            <a:ext cx="10145141" cy="2618101"/>
          </a:xfrm>
        </p:spPr>
      </p:pic>
      <p:sp>
        <p:nvSpPr>
          <p:cNvPr id="6" name="TextBox 5">
            <a:extLst>
              <a:ext uri="{FF2B5EF4-FFF2-40B4-BE49-F238E27FC236}">
                <a16:creationId xmlns:a16="http://schemas.microsoft.com/office/drawing/2014/main" id="{A0DFE186-575C-8D37-C846-ED3EFA7E735B}"/>
              </a:ext>
            </a:extLst>
          </p:cNvPr>
          <p:cNvSpPr txBox="1"/>
          <p:nvPr/>
        </p:nvSpPr>
        <p:spPr>
          <a:xfrm>
            <a:off x="685801" y="2013867"/>
            <a:ext cx="2463281" cy="369332"/>
          </a:xfrm>
          <a:prstGeom prst="rect">
            <a:avLst/>
          </a:prstGeom>
          <a:noFill/>
        </p:spPr>
        <p:txBody>
          <a:bodyPr wrap="square" rtlCol="0">
            <a:spAutoFit/>
          </a:bodyPr>
          <a:lstStyle/>
          <a:p>
            <a:r>
              <a:rPr lang="en-IN" dirty="0"/>
              <a:t>Level zero</a:t>
            </a:r>
          </a:p>
        </p:txBody>
      </p:sp>
      <p:sp>
        <p:nvSpPr>
          <p:cNvPr id="3" name="Footer Placeholder 2">
            <a:extLst>
              <a:ext uri="{FF2B5EF4-FFF2-40B4-BE49-F238E27FC236}">
                <a16:creationId xmlns:a16="http://schemas.microsoft.com/office/drawing/2014/main" id="{942E4D25-2E80-AE8E-449F-469522FDD86A}"/>
              </a:ext>
            </a:extLst>
          </p:cNvPr>
          <p:cNvSpPr>
            <a:spLocks noGrp="1"/>
          </p:cNvSpPr>
          <p:nvPr>
            <p:ph type="ftr" sz="quarter" idx="11"/>
          </p:nvPr>
        </p:nvSpPr>
        <p:spPr/>
        <p:txBody>
          <a:bodyPr/>
          <a:lstStyle/>
          <a:p>
            <a:r>
              <a:rPr lang="en-US"/>
              <a:t>Department of Computer Application</a:t>
            </a:r>
            <a:endParaRPr lang="en-US" dirty="0"/>
          </a:p>
        </p:txBody>
      </p:sp>
      <p:sp>
        <p:nvSpPr>
          <p:cNvPr id="4" name="Slide Number Placeholder 3">
            <a:extLst>
              <a:ext uri="{FF2B5EF4-FFF2-40B4-BE49-F238E27FC236}">
                <a16:creationId xmlns:a16="http://schemas.microsoft.com/office/drawing/2014/main" id="{C16FEA46-0439-E41B-A15F-296FC0B66F7E}"/>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4181521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03A8EC2-374F-F9D0-2546-05F88B5685AA}"/>
              </a:ext>
            </a:extLst>
          </p:cNvPr>
          <p:cNvPicPr>
            <a:picLocks noGrp="1" noChangeAspect="1"/>
          </p:cNvPicPr>
          <p:nvPr>
            <p:ph idx="1"/>
          </p:nvPr>
        </p:nvPicPr>
        <p:blipFill>
          <a:blip r:embed="rId2"/>
          <a:stretch>
            <a:fillRect/>
          </a:stretch>
        </p:blipFill>
        <p:spPr>
          <a:xfrm>
            <a:off x="556450" y="769030"/>
            <a:ext cx="10949749" cy="4963886"/>
          </a:xfrm>
        </p:spPr>
      </p:pic>
      <p:sp>
        <p:nvSpPr>
          <p:cNvPr id="6" name="TextBox 5">
            <a:extLst>
              <a:ext uri="{FF2B5EF4-FFF2-40B4-BE49-F238E27FC236}">
                <a16:creationId xmlns:a16="http://schemas.microsoft.com/office/drawing/2014/main" id="{9E29CF49-A14D-9588-4CE2-13C5650859BB}"/>
              </a:ext>
            </a:extLst>
          </p:cNvPr>
          <p:cNvSpPr txBox="1"/>
          <p:nvPr/>
        </p:nvSpPr>
        <p:spPr>
          <a:xfrm>
            <a:off x="556450" y="262039"/>
            <a:ext cx="3573624" cy="369332"/>
          </a:xfrm>
          <a:prstGeom prst="rect">
            <a:avLst/>
          </a:prstGeom>
          <a:noFill/>
        </p:spPr>
        <p:txBody>
          <a:bodyPr wrap="square" rtlCol="0">
            <a:spAutoFit/>
          </a:bodyPr>
          <a:lstStyle/>
          <a:p>
            <a:r>
              <a:rPr lang="en-IN" dirty="0"/>
              <a:t>dfd level one</a:t>
            </a:r>
          </a:p>
        </p:txBody>
      </p:sp>
      <p:sp>
        <p:nvSpPr>
          <p:cNvPr id="2" name="Footer Placeholder 1">
            <a:extLst>
              <a:ext uri="{FF2B5EF4-FFF2-40B4-BE49-F238E27FC236}">
                <a16:creationId xmlns:a16="http://schemas.microsoft.com/office/drawing/2014/main" id="{7F8C97DF-30C5-29B0-79BF-7E32C5047D08}"/>
              </a:ext>
            </a:extLst>
          </p:cNvPr>
          <p:cNvSpPr>
            <a:spLocks noGrp="1"/>
          </p:cNvSpPr>
          <p:nvPr>
            <p:ph type="ftr" sz="quarter" idx="11"/>
          </p:nvPr>
        </p:nvSpPr>
        <p:spPr/>
        <p:txBody>
          <a:bodyPr/>
          <a:lstStyle/>
          <a:p>
            <a:r>
              <a:rPr lang="en-US"/>
              <a:t>Department of Computer Application</a:t>
            </a:r>
            <a:endParaRPr lang="en-US" dirty="0"/>
          </a:p>
        </p:txBody>
      </p:sp>
      <p:sp>
        <p:nvSpPr>
          <p:cNvPr id="3" name="Slide Number Placeholder 2">
            <a:extLst>
              <a:ext uri="{FF2B5EF4-FFF2-40B4-BE49-F238E27FC236}">
                <a16:creationId xmlns:a16="http://schemas.microsoft.com/office/drawing/2014/main" id="{70E7DA70-650A-7DEF-D5D6-2FBA1E965293}"/>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472666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AB8E5-955D-8446-10D3-46132E615298}"/>
              </a:ext>
            </a:extLst>
          </p:cNvPr>
          <p:cNvSpPr>
            <a:spLocks noGrp="1"/>
          </p:cNvSpPr>
          <p:nvPr>
            <p:ph type="title"/>
          </p:nvPr>
        </p:nvSpPr>
        <p:spPr>
          <a:xfrm>
            <a:off x="1710813" y="-117986"/>
            <a:ext cx="7503755" cy="1082641"/>
          </a:xfrm>
        </p:spPr>
        <p:txBody>
          <a:bodyPr/>
          <a:lstStyle/>
          <a:p>
            <a:pPr algn="ctr"/>
            <a:r>
              <a:rPr lang="en-US" dirty="0">
                <a:latin typeface="Times New Roman" panose="02020603050405020304" pitchFamily="18" charset="0"/>
                <a:cs typeface="Times New Roman" panose="02020603050405020304" pitchFamily="18" charset="0"/>
              </a:rPr>
              <a:t>Screenshots</a:t>
            </a:r>
            <a:endParaRPr lang="en-IN"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BBF57596-BFF4-D905-5429-04D988AA86F1}"/>
              </a:ext>
            </a:extLst>
          </p:cNvPr>
          <p:cNvSpPr>
            <a:spLocks noGrp="1"/>
          </p:cNvSpPr>
          <p:nvPr>
            <p:ph type="ftr" sz="quarter" idx="11"/>
          </p:nvPr>
        </p:nvSpPr>
        <p:spPr>
          <a:xfrm>
            <a:off x="461865" y="6248400"/>
            <a:ext cx="7827659" cy="377825"/>
          </a:xfrm>
        </p:spPr>
        <p:txBody>
          <a:bodyPr/>
          <a:lstStyle/>
          <a:p>
            <a:r>
              <a:rPr lang="en-US" dirty="0"/>
              <a:t>Department of Computer Application</a:t>
            </a:r>
          </a:p>
        </p:txBody>
      </p:sp>
      <p:sp>
        <p:nvSpPr>
          <p:cNvPr id="4" name="Slide Number Placeholder 3">
            <a:extLst>
              <a:ext uri="{FF2B5EF4-FFF2-40B4-BE49-F238E27FC236}">
                <a16:creationId xmlns:a16="http://schemas.microsoft.com/office/drawing/2014/main" id="{C1A9379E-3BF6-B028-E94A-2216DDCAB4D4}"/>
              </a:ext>
            </a:extLst>
          </p:cNvPr>
          <p:cNvSpPr>
            <a:spLocks noGrp="1"/>
          </p:cNvSpPr>
          <p:nvPr>
            <p:ph type="sldNum" sz="quarter" idx="12"/>
          </p:nvPr>
        </p:nvSpPr>
        <p:spPr>
          <a:xfrm>
            <a:off x="10331374" y="6178485"/>
            <a:ext cx="551167" cy="377825"/>
          </a:xfrm>
        </p:spPr>
        <p:txBody>
          <a:bodyPr/>
          <a:lstStyle/>
          <a:p>
            <a:fld id="{D57F1E4F-1CFF-5643-939E-217C01CDF565}" type="slidenum">
              <a:rPr lang="en-US" smtClean="0"/>
              <a:pPr/>
              <a:t>12</a:t>
            </a:fld>
            <a:endParaRPr lang="en-US" dirty="0"/>
          </a:p>
        </p:txBody>
      </p:sp>
      <p:pic>
        <p:nvPicPr>
          <p:cNvPr id="8" name="Content Placeholder 7">
            <a:extLst>
              <a:ext uri="{FF2B5EF4-FFF2-40B4-BE49-F238E27FC236}">
                <a16:creationId xmlns:a16="http://schemas.microsoft.com/office/drawing/2014/main" id="{9FACCDC1-F61A-9000-A780-610ED5754B04}"/>
              </a:ext>
            </a:extLst>
          </p:cNvPr>
          <p:cNvPicPr>
            <a:picLocks noGrp="1" noChangeAspect="1"/>
          </p:cNvPicPr>
          <p:nvPr>
            <p:ph idx="1"/>
          </p:nvPr>
        </p:nvPicPr>
        <p:blipFill>
          <a:blip r:embed="rId2"/>
          <a:stretch>
            <a:fillRect/>
          </a:stretch>
        </p:blipFill>
        <p:spPr>
          <a:xfrm>
            <a:off x="1357934" y="714998"/>
            <a:ext cx="9249023" cy="5533402"/>
          </a:xfrm>
        </p:spPr>
      </p:pic>
    </p:spTree>
    <p:extLst>
      <p:ext uri="{BB962C8B-B14F-4D97-AF65-F5344CB8AC3E}">
        <p14:creationId xmlns:p14="http://schemas.microsoft.com/office/powerpoint/2010/main" val="1773911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65F394EE-42C3-073D-55B7-4780B47A727C}"/>
              </a:ext>
            </a:extLst>
          </p:cNvPr>
          <p:cNvPicPr>
            <a:picLocks noGrp="1" noChangeAspect="1"/>
          </p:cNvPicPr>
          <p:nvPr>
            <p:ph idx="1"/>
          </p:nvPr>
        </p:nvPicPr>
        <p:blipFill>
          <a:blip r:embed="rId2"/>
          <a:stretch>
            <a:fillRect/>
          </a:stretch>
        </p:blipFill>
        <p:spPr>
          <a:xfrm>
            <a:off x="1077983" y="283027"/>
            <a:ext cx="9699977" cy="5456237"/>
          </a:xfrm>
        </p:spPr>
      </p:pic>
      <p:sp>
        <p:nvSpPr>
          <p:cNvPr id="4" name="Footer Placeholder 3">
            <a:extLst>
              <a:ext uri="{FF2B5EF4-FFF2-40B4-BE49-F238E27FC236}">
                <a16:creationId xmlns:a16="http://schemas.microsoft.com/office/drawing/2014/main" id="{94309F45-E7D0-7A12-E817-0F1104B2FDC5}"/>
              </a:ext>
            </a:extLst>
          </p:cNvPr>
          <p:cNvSpPr>
            <a:spLocks noGrp="1"/>
          </p:cNvSpPr>
          <p:nvPr>
            <p:ph type="ftr" sz="quarter" idx="11"/>
          </p:nvPr>
        </p:nvSpPr>
        <p:spPr>
          <a:xfrm>
            <a:off x="685800" y="6086799"/>
            <a:ext cx="7827659" cy="377825"/>
          </a:xfrm>
        </p:spPr>
        <p:txBody>
          <a:bodyPr/>
          <a:lstStyle/>
          <a:p>
            <a:r>
              <a:rPr lang="en-US" dirty="0"/>
              <a:t>Department of Computer Application</a:t>
            </a:r>
          </a:p>
        </p:txBody>
      </p:sp>
      <p:sp>
        <p:nvSpPr>
          <p:cNvPr id="5" name="Slide Number Placeholder 4">
            <a:extLst>
              <a:ext uri="{FF2B5EF4-FFF2-40B4-BE49-F238E27FC236}">
                <a16:creationId xmlns:a16="http://schemas.microsoft.com/office/drawing/2014/main" id="{5743374B-BA9C-D3D3-9904-755C5C09D3A8}"/>
              </a:ext>
            </a:extLst>
          </p:cNvPr>
          <p:cNvSpPr>
            <a:spLocks noGrp="1"/>
          </p:cNvSpPr>
          <p:nvPr>
            <p:ph type="sldNum" sz="quarter" idx="12"/>
          </p:nvPr>
        </p:nvSpPr>
        <p:spPr>
          <a:xfrm>
            <a:off x="10331375" y="5897886"/>
            <a:ext cx="551167" cy="377825"/>
          </a:xfrm>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29028148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0FEEC0C8-FFDB-931B-09C4-9E3B7E835FF0}"/>
              </a:ext>
            </a:extLst>
          </p:cNvPr>
          <p:cNvPicPr>
            <a:picLocks noGrp="1" noChangeAspect="1"/>
          </p:cNvPicPr>
          <p:nvPr>
            <p:ph idx="1"/>
          </p:nvPr>
        </p:nvPicPr>
        <p:blipFill>
          <a:blip r:embed="rId2"/>
          <a:stretch>
            <a:fillRect/>
          </a:stretch>
        </p:blipFill>
        <p:spPr>
          <a:xfrm>
            <a:off x="1238552" y="405946"/>
            <a:ext cx="9714896" cy="5464629"/>
          </a:xfrm>
        </p:spPr>
      </p:pic>
      <p:sp>
        <p:nvSpPr>
          <p:cNvPr id="4" name="Footer Placeholder 3">
            <a:extLst>
              <a:ext uri="{FF2B5EF4-FFF2-40B4-BE49-F238E27FC236}">
                <a16:creationId xmlns:a16="http://schemas.microsoft.com/office/drawing/2014/main" id="{E5412AA1-0D11-69CB-D8CB-A4AEE0D4EAF4}"/>
              </a:ext>
            </a:extLst>
          </p:cNvPr>
          <p:cNvSpPr>
            <a:spLocks noGrp="1"/>
          </p:cNvSpPr>
          <p:nvPr>
            <p:ph type="ftr" sz="quarter" idx="11"/>
          </p:nvPr>
        </p:nvSpPr>
        <p:spPr/>
        <p:txBody>
          <a:bodyPr/>
          <a:lstStyle/>
          <a:p>
            <a:r>
              <a:rPr lang="en-US"/>
              <a:t>Department of Computer Application</a:t>
            </a:r>
            <a:endParaRPr lang="en-US" dirty="0"/>
          </a:p>
        </p:txBody>
      </p:sp>
      <p:sp>
        <p:nvSpPr>
          <p:cNvPr id="5" name="Slide Number Placeholder 4">
            <a:extLst>
              <a:ext uri="{FF2B5EF4-FFF2-40B4-BE49-F238E27FC236}">
                <a16:creationId xmlns:a16="http://schemas.microsoft.com/office/drawing/2014/main" id="{163B5E16-1406-2257-80F0-A0099D6D4378}"/>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24364564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5CC91-2DAA-7120-CB21-66257EA866A3}"/>
              </a:ext>
            </a:extLst>
          </p:cNvPr>
          <p:cNvSpPr>
            <a:spLocks noGrp="1"/>
          </p:cNvSpPr>
          <p:nvPr>
            <p:ph type="title"/>
          </p:nvPr>
        </p:nvSpPr>
        <p:spPr>
          <a:xfrm>
            <a:off x="1415845" y="-78658"/>
            <a:ext cx="7759394" cy="1067894"/>
          </a:xfrm>
        </p:spPr>
        <p:txBody>
          <a:bodyPr/>
          <a:lstStyle/>
          <a:p>
            <a:pPr algn="ctr"/>
            <a:r>
              <a:rPr lang="en-IN" dirty="0"/>
              <a:t>Database</a:t>
            </a:r>
          </a:p>
        </p:txBody>
      </p:sp>
      <p:sp>
        <p:nvSpPr>
          <p:cNvPr id="3" name="Footer Placeholder 2">
            <a:extLst>
              <a:ext uri="{FF2B5EF4-FFF2-40B4-BE49-F238E27FC236}">
                <a16:creationId xmlns:a16="http://schemas.microsoft.com/office/drawing/2014/main" id="{33CAAC7B-FCAA-3740-E735-A7AB1328E64C}"/>
              </a:ext>
            </a:extLst>
          </p:cNvPr>
          <p:cNvSpPr>
            <a:spLocks noGrp="1"/>
          </p:cNvSpPr>
          <p:nvPr>
            <p:ph type="ftr" sz="quarter" idx="11"/>
          </p:nvPr>
        </p:nvSpPr>
        <p:spPr>
          <a:xfrm>
            <a:off x="685800" y="6080706"/>
            <a:ext cx="7827659" cy="377825"/>
          </a:xfrm>
        </p:spPr>
        <p:txBody>
          <a:bodyPr/>
          <a:lstStyle/>
          <a:p>
            <a:r>
              <a:rPr lang="en-US" dirty="0"/>
              <a:t>Department of Computer Application</a:t>
            </a:r>
          </a:p>
        </p:txBody>
      </p:sp>
      <p:sp>
        <p:nvSpPr>
          <p:cNvPr id="4" name="Slide Number Placeholder 3">
            <a:extLst>
              <a:ext uri="{FF2B5EF4-FFF2-40B4-BE49-F238E27FC236}">
                <a16:creationId xmlns:a16="http://schemas.microsoft.com/office/drawing/2014/main" id="{5B44288B-8178-AF48-820C-0ADA921107C1}"/>
              </a:ext>
            </a:extLst>
          </p:cNvPr>
          <p:cNvSpPr>
            <a:spLocks noGrp="1"/>
          </p:cNvSpPr>
          <p:nvPr>
            <p:ph type="sldNum" sz="quarter" idx="12"/>
          </p:nvPr>
        </p:nvSpPr>
        <p:spPr>
          <a:xfrm>
            <a:off x="10266059" y="6090377"/>
            <a:ext cx="551167" cy="377825"/>
          </a:xfrm>
        </p:spPr>
        <p:txBody>
          <a:bodyPr/>
          <a:lstStyle/>
          <a:p>
            <a:fld id="{D57F1E4F-1CFF-5643-939E-217C01CDF565}" type="slidenum">
              <a:rPr lang="en-US" smtClean="0"/>
              <a:pPr/>
              <a:t>15</a:t>
            </a:fld>
            <a:endParaRPr lang="en-US" dirty="0"/>
          </a:p>
        </p:txBody>
      </p:sp>
      <p:pic>
        <p:nvPicPr>
          <p:cNvPr id="9" name="Content Placeholder 8">
            <a:extLst>
              <a:ext uri="{FF2B5EF4-FFF2-40B4-BE49-F238E27FC236}">
                <a16:creationId xmlns:a16="http://schemas.microsoft.com/office/drawing/2014/main" id="{2B0B0F5E-0A99-69B6-C21A-E5B5355DE538}"/>
              </a:ext>
            </a:extLst>
          </p:cNvPr>
          <p:cNvPicPr>
            <a:picLocks noGrp="1" noChangeAspect="1"/>
          </p:cNvPicPr>
          <p:nvPr>
            <p:ph idx="1"/>
          </p:nvPr>
        </p:nvPicPr>
        <p:blipFill rotWithShape="1">
          <a:blip r:embed="rId2"/>
          <a:srcRect t="21683" r="55228" b="48092"/>
          <a:stretch/>
        </p:blipFill>
        <p:spPr>
          <a:xfrm>
            <a:off x="1160975" y="1698171"/>
            <a:ext cx="9656251" cy="3666931"/>
          </a:xfrm>
        </p:spPr>
      </p:pic>
    </p:spTree>
    <p:extLst>
      <p:ext uri="{BB962C8B-B14F-4D97-AF65-F5344CB8AC3E}">
        <p14:creationId xmlns:p14="http://schemas.microsoft.com/office/powerpoint/2010/main" val="1941439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065D8D4-C67B-DF8B-446A-4B35AF659687}"/>
              </a:ext>
            </a:extLst>
          </p:cNvPr>
          <p:cNvSpPr>
            <a:spLocks noGrp="1"/>
          </p:cNvSpPr>
          <p:nvPr>
            <p:ph type="ftr" sz="quarter" idx="11"/>
          </p:nvPr>
        </p:nvSpPr>
        <p:spPr>
          <a:xfrm>
            <a:off x="755779" y="6131165"/>
            <a:ext cx="7827659" cy="377825"/>
          </a:xfrm>
        </p:spPr>
        <p:txBody>
          <a:bodyPr/>
          <a:lstStyle/>
          <a:p>
            <a:r>
              <a:rPr lang="en-US" dirty="0"/>
              <a:t>Department of Computer Application</a:t>
            </a:r>
          </a:p>
        </p:txBody>
      </p:sp>
      <p:sp>
        <p:nvSpPr>
          <p:cNvPr id="3" name="Slide Number Placeholder 2">
            <a:extLst>
              <a:ext uri="{FF2B5EF4-FFF2-40B4-BE49-F238E27FC236}">
                <a16:creationId xmlns:a16="http://schemas.microsoft.com/office/drawing/2014/main" id="{ED69B312-5164-93B4-EA49-F5D3421AF4A6}"/>
              </a:ext>
            </a:extLst>
          </p:cNvPr>
          <p:cNvSpPr>
            <a:spLocks noGrp="1"/>
          </p:cNvSpPr>
          <p:nvPr>
            <p:ph type="sldNum" sz="quarter" idx="12"/>
          </p:nvPr>
        </p:nvSpPr>
        <p:spPr>
          <a:xfrm>
            <a:off x="10331374" y="6131164"/>
            <a:ext cx="551167" cy="377825"/>
          </a:xfrm>
        </p:spPr>
        <p:txBody>
          <a:bodyPr/>
          <a:lstStyle/>
          <a:p>
            <a:fld id="{D57F1E4F-1CFF-5643-939E-217C01CDF565}" type="slidenum">
              <a:rPr lang="en-US" smtClean="0"/>
              <a:pPr/>
              <a:t>16</a:t>
            </a:fld>
            <a:endParaRPr lang="en-US" dirty="0"/>
          </a:p>
        </p:txBody>
      </p:sp>
      <p:pic>
        <p:nvPicPr>
          <p:cNvPr id="8" name="Content Placeholder 7">
            <a:extLst>
              <a:ext uri="{FF2B5EF4-FFF2-40B4-BE49-F238E27FC236}">
                <a16:creationId xmlns:a16="http://schemas.microsoft.com/office/drawing/2014/main" id="{1A386488-0AFB-ACB5-7A4F-51ACE6AD533F}"/>
              </a:ext>
            </a:extLst>
          </p:cNvPr>
          <p:cNvPicPr>
            <a:picLocks noGrp="1" noChangeAspect="1"/>
          </p:cNvPicPr>
          <p:nvPr>
            <p:ph idx="1"/>
          </p:nvPr>
        </p:nvPicPr>
        <p:blipFill rotWithShape="1">
          <a:blip r:embed="rId2"/>
          <a:srcRect l="20748" t="28757" r="46320" b="35451"/>
          <a:stretch/>
        </p:blipFill>
        <p:spPr>
          <a:xfrm>
            <a:off x="1917246" y="726835"/>
            <a:ext cx="8357508" cy="5109397"/>
          </a:xfrm>
        </p:spPr>
      </p:pic>
    </p:spTree>
    <p:extLst>
      <p:ext uri="{BB962C8B-B14F-4D97-AF65-F5344CB8AC3E}">
        <p14:creationId xmlns:p14="http://schemas.microsoft.com/office/powerpoint/2010/main" val="1068302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1F5BE64-814C-BCB5-EECE-C400D0C0E81A}"/>
              </a:ext>
            </a:extLst>
          </p:cNvPr>
          <p:cNvSpPr>
            <a:spLocks noGrp="1"/>
          </p:cNvSpPr>
          <p:nvPr>
            <p:ph type="ftr" sz="quarter" idx="11"/>
          </p:nvPr>
        </p:nvSpPr>
        <p:spPr>
          <a:xfrm>
            <a:off x="713792" y="6059487"/>
            <a:ext cx="7827659" cy="377825"/>
          </a:xfrm>
        </p:spPr>
        <p:txBody>
          <a:bodyPr/>
          <a:lstStyle/>
          <a:p>
            <a:r>
              <a:rPr lang="en-US" dirty="0"/>
              <a:t>Department of Computer Application</a:t>
            </a:r>
          </a:p>
        </p:txBody>
      </p:sp>
      <p:sp>
        <p:nvSpPr>
          <p:cNvPr id="3" name="Slide Number Placeholder 2">
            <a:extLst>
              <a:ext uri="{FF2B5EF4-FFF2-40B4-BE49-F238E27FC236}">
                <a16:creationId xmlns:a16="http://schemas.microsoft.com/office/drawing/2014/main" id="{B30BCAE6-48AB-8D7F-6A48-FF5A9F20CC18}"/>
              </a:ext>
            </a:extLst>
          </p:cNvPr>
          <p:cNvSpPr>
            <a:spLocks noGrp="1"/>
          </p:cNvSpPr>
          <p:nvPr>
            <p:ph type="sldNum" sz="quarter" idx="12"/>
          </p:nvPr>
        </p:nvSpPr>
        <p:spPr>
          <a:xfrm>
            <a:off x="10284721" y="6059487"/>
            <a:ext cx="551167" cy="377825"/>
          </a:xfrm>
        </p:spPr>
        <p:txBody>
          <a:bodyPr/>
          <a:lstStyle/>
          <a:p>
            <a:fld id="{D57F1E4F-1CFF-5643-939E-217C01CDF565}" type="slidenum">
              <a:rPr lang="en-US" smtClean="0"/>
              <a:pPr/>
              <a:t>17</a:t>
            </a:fld>
            <a:endParaRPr lang="en-US" dirty="0"/>
          </a:p>
        </p:txBody>
      </p:sp>
      <p:pic>
        <p:nvPicPr>
          <p:cNvPr id="7" name="Content Placeholder 6">
            <a:extLst>
              <a:ext uri="{FF2B5EF4-FFF2-40B4-BE49-F238E27FC236}">
                <a16:creationId xmlns:a16="http://schemas.microsoft.com/office/drawing/2014/main" id="{533432B9-0E95-41DA-7884-34D89B40F108}"/>
              </a:ext>
            </a:extLst>
          </p:cNvPr>
          <p:cNvPicPr>
            <a:picLocks noGrp="1" noChangeAspect="1"/>
          </p:cNvPicPr>
          <p:nvPr>
            <p:ph idx="1"/>
          </p:nvPr>
        </p:nvPicPr>
        <p:blipFill rotWithShape="1">
          <a:blip r:embed="rId2"/>
          <a:srcRect l="20172" t="28501" r="46321" b="36985"/>
          <a:stretch/>
        </p:blipFill>
        <p:spPr>
          <a:xfrm>
            <a:off x="1656639" y="741038"/>
            <a:ext cx="9179249" cy="5318449"/>
          </a:xfrm>
        </p:spPr>
      </p:pic>
    </p:spTree>
    <p:extLst>
      <p:ext uri="{BB962C8B-B14F-4D97-AF65-F5344CB8AC3E}">
        <p14:creationId xmlns:p14="http://schemas.microsoft.com/office/powerpoint/2010/main" val="9318505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9A891-08FE-A055-DD4B-8C92381DFADC}"/>
              </a:ext>
            </a:extLst>
          </p:cNvPr>
          <p:cNvSpPr>
            <a:spLocks noGrp="1"/>
          </p:cNvSpPr>
          <p:nvPr>
            <p:ph type="title"/>
          </p:nvPr>
        </p:nvSpPr>
        <p:spPr>
          <a:xfrm>
            <a:off x="685801" y="-328538"/>
            <a:ext cx="10131425" cy="1456267"/>
          </a:xfrm>
        </p:spPr>
        <p:txBody>
          <a:bodyPr/>
          <a:lstStyle/>
          <a:p>
            <a:r>
              <a:rPr lang="en-IN" dirty="0"/>
              <a:t>						 Technology USED</a:t>
            </a:r>
          </a:p>
        </p:txBody>
      </p:sp>
      <p:sp>
        <p:nvSpPr>
          <p:cNvPr id="4" name="Footer Placeholder 3">
            <a:extLst>
              <a:ext uri="{FF2B5EF4-FFF2-40B4-BE49-F238E27FC236}">
                <a16:creationId xmlns:a16="http://schemas.microsoft.com/office/drawing/2014/main" id="{B3CD4616-307A-9AA5-8983-52788310B9DB}"/>
              </a:ext>
            </a:extLst>
          </p:cNvPr>
          <p:cNvSpPr>
            <a:spLocks noGrp="1"/>
          </p:cNvSpPr>
          <p:nvPr>
            <p:ph type="ftr" sz="quarter" idx="11"/>
          </p:nvPr>
        </p:nvSpPr>
        <p:spPr>
          <a:xfrm>
            <a:off x="499188" y="6293780"/>
            <a:ext cx="7827659" cy="377825"/>
          </a:xfrm>
        </p:spPr>
        <p:txBody>
          <a:bodyPr/>
          <a:lstStyle/>
          <a:p>
            <a:r>
              <a:rPr lang="en-US" dirty="0"/>
              <a:t>Department of Computer Application</a:t>
            </a:r>
          </a:p>
        </p:txBody>
      </p:sp>
      <p:sp>
        <p:nvSpPr>
          <p:cNvPr id="5" name="Slide Number Placeholder 4">
            <a:extLst>
              <a:ext uri="{FF2B5EF4-FFF2-40B4-BE49-F238E27FC236}">
                <a16:creationId xmlns:a16="http://schemas.microsoft.com/office/drawing/2014/main" id="{9F152B90-52A5-F5C4-95AA-0446CB0BCCF5}"/>
              </a:ext>
            </a:extLst>
          </p:cNvPr>
          <p:cNvSpPr>
            <a:spLocks noGrp="1"/>
          </p:cNvSpPr>
          <p:nvPr>
            <p:ph type="sldNum" sz="quarter" idx="12"/>
          </p:nvPr>
        </p:nvSpPr>
        <p:spPr>
          <a:xfrm>
            <a:off x="10817226" y="6282829"/>
            <a:ext cx="551167" cy="377825"/>
          </a:xfrm>
        </p:spPr>
        <p:txBody>
          <a:bodyPr/>
          <a:lstStyle/>
          <a:p>
            <a:fld id="{D57F1E4F-1CFF-5643-939E-217C01CDF565}" type="slidenum">
              <a:rPr lang="en-US" smtClean="0"/>
              <a:pPr/>
              <a:t>18</a:t>
            </a:fld>
            <a:endParaRPr lang="en-US" dirty="0"/>
          </a:p>
        </p:txBody>
      </p:sp>
      <p:sp>
        <p:nvSpPr>
          <p:cNvPr id="6" name="TextBox 5">
            <a:extLst>
              <a:ext uri="{FF2B5EF4-FFF2-40B4-BE49-F238E27FC236}">
                <a16:creationId xmlns:a16="http://schemas.microsoft.com/office/drawing/2014/main" id="{D2A08770-B7E5-5608-A5CC-2A589F273EC0}"/>
              </a:ext>
            </a:extLst>
          </p:cNvPr>
          <p:cNvSpPr txBox="1"/>
          <p:nvPr/>
        </p:nvSpPr>
        <p:spPr>
          <a:xfrm>
            <a:off x="830423" y="1028343"/>
            <a:ext cx="10675775" cy="4801314"/>
          </a:xfrm>
          <a:prstGeom prst="rect">
            <a:avLst/>
          </a:prstGeom>
          <a:noFill/>
        </p:spPr>
        <p:txBody>
          <a:bodyPr wrap="square" rtlCol="0">
            <a:spAutoFit/>
          </a:bodyPr>
          <a:lstStyle/>
          <a:p>
            <a:r>
              <a:rPr lang="en-IN" b="1" i="0" dirty="0">
                <a:effectLst/>
                <a:latin typeface="arial" panose="020B0604020202020204" pitchFamily="34" charset="0"/>
              </a:rPr>
              <a:t>1. Arduino IDE</a:t>
            </a:r>
          </a:p>
          <a:p>
            <a:endParaRPr lang="en-IN" b="1" u="sng" dirty="0">
              <a:latin typeface="arial" panose="020B0604020202020204" pitchFamily="34" charset="0"/>
            </a:endParaRPr>
          </a:p>
          <a:p>
            <a:pPr marL="285750" indent="-285750">
              <a:buFont typeface="Arial" panose="020B0604020202020204" pitchFamily="34" charset="0"/>
              <a:buChar char="•"/>
            </a:pPr>
            <a:r>
              <a:rPr lang="en-US" b="0" i="0" dirty="0">
                <a:effectLst/>
                <a:latin typeface="arial" panose="020B0604020202020204" pitchFamily="34" charset="0"/>
              </a:rPr>
              <a:t> Special software </a:t>
            </a:r>
            <a:r>
              <a:rPr lang="en-US" dirty="0">
                <a:latin typeface="arial" panose="020B0604020202020204" pitchFamily="34" charset="0"/>
              </a:rPr>
              <a:t>allow </a:t>
            </a:r>
            <a:r>
              <a:rPr lang="en-US" b="0" i="0" dirty="0">
                <a:effectLst/>
                <a:latin typeface="arial" panose="020B0604020202020204" pitchFamily="34" charset="0"/>
              </a:rPr>
              <a:t>you to write sketches for different Arduino boards.</a:t>
            </a:r>
          </a:p>
          <a:p>
            <a:pPr marL="285750" indent="-285750">
              <a:buFont typeface="Arial" panose="020B0604020202020204" pitchFamily="34" charset="0"/>
              <a:buChar char="•"/>
            </a:pPr>
            <a:endParaRPr lang="en-US" dirty="0">
              <a:latin typeface="arial" panose="020B0604020202020204" pitchFamily="34" charset="0"/>
            </a:endParaRPr>
          </a:p>
          <a:p>
            <a:pPr marL="285750" indent="-285750">
              <a:buFont typeface="Arial" panose="020B0604020202020204" pitchFamily="34" charset="0"/>
              <a:buChar char="•"/>
            </a:pPr>
            <a:r>
              <a:rPr lang="en-US" i="0" dirty="0">
                <a:effectLst/>
                <a:latin typeface="arial" panose="020B0604020202020204" pitchFamily="34" charset="0"/>
              </a:rPr>
              <a:t>The Arduino programming language is based on a very simple hardware programming language called </a:t>
            </a:r>
            <a:r>
              <a:rPr lang="en-US" i="0" dirty="0">
                <a:solidFill>
                  <a:schemeClr val="accent6">
                    <a:lumMod val="75000"/>
                  </a:schemeClr>
                </a:solidFill>
                <a:effectLst/>
                <a:latin typeface="arial" panose="020B0604020202020204" pitchFamily="34" charset="0"/>
              </a:rPr>
              <a:t>processing</a:t>
            </a:r>
            <a:r>
              <a:rPr lang="en-US" i="0" dirty="0">
                <a:effectLst/>
                <a:latin typeface="arial" panose="020B0604020202020204" pitchFamily="34" charset="0"/>
              </a:rPr>
              <a:t>, which is similar to the C language.</a:t>
            </a:r>
          </a:p>
          <a:p>
            <a:pPr marL="285750" indent="-285750">
              <a:buFont typeface="Arial" panose="020B0604020202020204" pitchFamily="34" charset="0"/>
              <a:buChar char="•"/>
            </a:pPr>
            <a:r>
              <a:rPr lang="en-US" b="0" i="0" dirty="0">
                <a:effectLst/>
                <a:latin typeface="arial" panose="020B0604020202020204" pitchFamily="34" charset="0"/>
              </a:rPr>
              <a:t>Inexpensive.</a:t>
            </a:r>
          </a:p>
          <a:p>
            <a:pPr marL="285750" indent="-285750">
              <a:buFont typeface="Arial" panose="020B0604020202020204" pitchFamily="34" charset="0"/>
              <a:buChar char="•"/>
            </a:pPr>
            <a:endParaRPr lang="en-US" dirty="0">
              <a:latin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rPr>
              <a:t>O</a:t>
            </a:r>
            <a:r>
              <a:rPr lang="en-US" b="0" i="0" dirty="0">
                <a:effectLst/>
                <a:latin typeface="arial" panose="020B0604020202020204" pitchFamily="34" charset="0"/>
              </a:rPr>
              <a:t>pen source in hardware.</a:t>
            </a:r>
          </a:p>
          <a:p>
            <a:pPr marL="285750" indent="-285750">
              <a:buFont typeface="Arial" panose="020B0604020202020204" pitchFamily="34" charset="0"/>
              <a:buChar char="•"/>
            </a:pPr>
            <a:endParaRPr lang="en-US" dirty="0">
              <a:latin typeface="arial" panose="020B0604020202020204" pitchFamily="34" charset="0"/>
            </a:endParaRPr>
          </a:p>
          <a:p>
            <a:pPr marL="285750" indent="-285750">
              <a:buFont typeface="Arial" panose="020B0604020202020204" pitchFamily="34" charset="0"/>
              <a:buChar char="•"/>
            </a:pPr>
            <a:r>
              <a:rPr lang="en-US" b="0" i="0" dirty="0">
                <a:effectLst/>
                <a:latin typeface="arial" panose="020B0604020202020204" pitchFamily="34" charset="0"/>
              </a:rPr>
              <a:t>Don't need to external programmer (Burner)</a:t>
            </a:r>
          </a:p>
          <a:p>
            <a:pPr marL="285750" indent="-285750">
              <a:buFont typeface="Arial" panose="020B0604020202020204" pitchFamily="34" charset="0"/>
              <a:buChar char="•"/>
            </a:pPr>
            <a:endParaRPr lang="en-US" dirty="0">
              <a:latin typeface="arial" panose="020B0604020202020204" pitchFamily="34" charset="0"/>
            </a:endParaRPr>
          </a:p>
          <a:p>
            <a:pPr marL="285750" indent="-285750">
              <a:buFont typeface="Arial" panose="020B0604020202020204" pitchFamily="34" charset="0"/>
              <a:buChar char="•"/>
            </a:pPr>
            <a:r>
              <a:rPr lang="en-US" b="0" i="0" dirty="0">
                <a:effectLst/>
                <a:latin typeface="arial" panose="020B0604020202020204" pitchFamily="34" charset="0"/>
              </a:rPr>
              <a:t>Open source in software.</a:t>
            </a:r>
          </a:p>
          <a:p>
            <a:pPr marL="285750" indent="-285750">
              <a:buFont typeface="Arial" panose="020B0604020202020204" pitchFamily="34" charset="0"/>
              <a:buChar char="•"/>
            </a:pPr>
            <a:endParaRPr lang="en-US" dirty="0">
              <a:latin typeface="arial" panose="020B0604020202020204" pitchFamily="34" charset="0"/>
            </a:endParaRPr>
          </a:p>
          <a:p>
            <a:pPr marL="285750" indent="-285750">
              <a:buFont typeface="Arial" panose="020B0604020202020204" pitchFamily="34" charset="0"/>
              <a:buChar char="•"/>
            </a:pPr>
            <a:r>
              <a:rPr lang="en-US" b="0" i="0" dirty="0">
                <a:effectLst/>
                <a:latin typeface="arial" panose="020B0604020202020204" pitchFamily="34" charset="0"/>
              </a:rPr>
              <a:t>IDE Software operate on any operating system.</a:t>
            </a:r>
          </a:p>
          <a:p>
            <a:pPr marL="285750" indent="-285750">
              <a:buFont typeface="Arial" panose="020B0604020202020204" pitchFamily="34" charset="0"/>
              <a:buChar char="•"/>
            </a:pPr>
            <a:endParaRPr lang="en-US" b="0" i="0" dirty="0">
              <a:effectLst/>
              <a:latin typeface="arial" panose="020B0604020202020204" pitchFamily="34" charset="0"/>
            </a:endParaRPr>
          </a:p>
          <a:p>
            <a:pPr marL="285750" indent="-285750">
              <a:buFont typeface="Arial" panose="020B0604020202020204" pitchFamily="34" charset="0"/>
              <a:buChar char="•"/>
            </a:pPr>
            <a:endParaRPr lang="en-IN" b="1" u="sng" dirty="0"/>
          </a:p>
        </p:txBody>
      </p:sp>
    </p:spTree>
    <p:extLst>
      <p:ext uri="{BB962C8B-B14F-4D97-AF65-F5344CB8AC3E}">
        <p14:creationId xmlns:p14="http://schemas.microsoft.com/office/powerpoint/2010/main" val="9093407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1C54B839-140E-9B33-10F2-9B30C06BADC5}"/>
              </a:ext>
            </a:extLst>
          </p:cNvPr>
          <p:cNvSpPr>
            <a:spLocks noGrp="1"/>
          </p:cNvSpPr>
          <p:nvPr>
            <p:ph type="ftr" sz="quarter" idx="11"/>
          </p:nvPr>
        </p:nvSpPr>
        <p:spPr/>
        <p:txBody>
          <a:bodyPr/>
          <a:lstStyle/>
          <a:p>
            <a:r>
              <a:rPr lang="en-US"/>
              <a:t>Department of Computer Application</a:t>
            </a:r>
            <a:endParaRPr lang="en-US" dirty="0"/>
          </a:p>
        </p:txBody>
      </p:sp>
      <p:sp>
        <p:nvSpPr>
          <p:cNvPr id="5" name="Slide Number Placeholder 4">
            <a:extLst>
              <a:ext uri="{FF2B5EF4-FFF2-40B4-BE49-F238E27FC236}">
                <a16:creationId xmlns:a16="http://schemas.microsoft.com/office/drawing/2014/main" id="{28980E9B-A466-22E7-8CB1-CD68C28A38A3}"/>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
        <p:nvSpPr>
          <p:cNvPr id="7" name="TextBox 6">
            <a:extLst>
              <a:ext uri="{FF2B5EF4-FFF2-40B4-BE49-F238E27FC236}">
                <a16:creationId xmlns:a16="http://schemas.microsoft.com/office/drawing/2014/main" id="{86AC288D-114A-0835-512C-B196942A4C6E}"/>
              </a:ext>
            </a:extLst>
          </p:cNvPr>
          <p:cNvSpPr txBox="1"/>
          <p:nvPr/>
        </p:nvSpPr>
        <p:spPr>
          <a:xfrm>
            <a:off x="251927" y="438539"/>
            <a:ext cx="11364685" cy="5293757"/>
          </a:xfrm>
          <a:prstGeom prst="rect">
            <a:avLst/>
          </a:prstGeom>
          <a:noFill/>
        </p:spPr>
        <p:txBody>
          <a:bodyPr wrap="square" rtlCol="0">
            <a:spAutoFit/>
          </a:bodyPr>
          <a:lstStyle/>
          <a:p>
            <a:r>
              <a:rPr lang="en-US" b="1" dirty="0"/>
              <a:t>2. </a:t>
            </a:r>
            <a:r>
              <a:rPr lang="en-US" sz="2000" b="1" dirty="0"/>
              <a:t>Django</a:t>
            </a:r>
          </a:p>
          <a:p>
            <a:endParaRPr lang="en-US" sz="2000" dirty="0"/>
          </a:p>
          <a:p>
            <a:pPr marL="285750" indent="-285750">
              <a:buFont typeface="Arial" panose="020B0604020202020204" pitchFamily="34" charset="0"/>
              <a:buChar char="•"/>
            </a:pPr>
            <a:r>
              <a:rPr lang="en-US" sz="2000" dirty="0"/>
              <a:t>Django is a web application framework written in Python programming language.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It is based on MVT (Model View Template) design pattern.</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The Django is very demanding due to its rapid development feature.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It takes less time to build application after collecting client requirement.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This framework uses a famous tag line: The web framework for perfectionists with deadlines.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r>
              <a:rPr lang="en-US" sz="2000" dirty="0"/>
              <a:t>By using Django, we can build web applications in very less time. Django is designed in such a manner that it handles much of configure things automatically, so we can focus on application development only.</a:t>
            </a:r>
            <a:endParaRPr lang="en-IN" sz="2000" dirty="0"/>
          </a:p>
          <a:p>
            <a:endParaRPr lang="en-IN" dirty="0"/>
          </a:p>
        </p:txBody>
      </p:sp>
    </p:spTree>
    <p:extLst>
      <p:ext uri="{BB962C8B-B14F-4D97-AF65-F5344CB8AC3E}">
        <p14:creationId xmlns:p14="http://schemas.microsoft.com/office/powerpoint/2010/main" val="2274572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AC239-0E7D-403D-8B55-51E62240485E}"/>
              </a:ext>
            </a:extLst>
          </p:cNvPr>
          <p:cNvSpPr>
            <a:spLocks noGrp="1"/>
          </p:cNvSpPr>
          <p:nvPr>
            <p:ph type="title"/>
          </p:nvPr>
        </p:nvSpPr>
        <p:spPr>
          <a:xfrm>
            <a:off x="314132" y="-24741"/>
            <a:ext cx="9047518" cy="1235442"/>
          </a:xfrm>
        </p:spPr>
        <p:txBody>
          <a:bodyPr/>
          <a:lstStyle/>
          <a:p>
            <a:pPr algn="just"/>
            <a:r>
              <a:rPr lang="en-IN" dirty="0"/>
              <a:t>                                     </a:t>
            </a:r>
            <a:r>
              <a:rPr lang="en-IN" dirty="0">
                <a:latin typeface="Times New Roman" panose="02020603050405020304" pitchFamily="18" charset="0"/>
                <a:cs typeface="Times New Roman" panose="02020603050405020304" pitchFamily="18" charset="0"/>
              </a:rPr>
              <a:t>INTRODUCTION</a:t>
            </a:r>
          </a:p>
        </p:txBody>
      </p:sp>
      <p:sp>
        <p:nvSpPr>
          <p:cNvPr id="5" name="TextBox 4">
            <a:extLst>
              <a:ext uri="{FF2B5EF4-FFF2-40B4-BE49-F238E27FC236}">
                <a16:creationId xmlns:a16="http://schemas.microsoft.com/office/drawing/2014/main" id="{8D87D5F8-0C90-4B06-9B53-6FED3EE10B2E}"/>
              </a:ext>
            </a:extLst>
          </p:cNvPr>
          <p:cNvSpPr txBox="1"/>
          <p:nvPr/>
        </p:nvSpPr>
        <p:spPr>
          <a:xfrm>
            <a:off x="783771" y="1210701"/>
            <a:ext cx="9638522" cy="4955203"/>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Found in a survey that 80% losses caused due to fire would have been kept away from if the fire was identified promptly.</a:t>
            </a:r>
          </a:p>
          <a:p>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As a solution , we have assembled fire finder utilizing Node esp32 microcontroller, interfaced with a temperature and humidity sensor, a smoke sensor and signal.</a:t>
            </a:r>
          </a:p>
          <a:p>
            <a:endParaRPr lang="en-US" dirty="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Whenever the fire is detected, the buzzer associated with esp32 gives us an alert sign  by measuring the temperature, humidity and smoke produced during fire.</a:t>
            </a:r>
          </a:p>
          <a:p>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When a fire happens, the framework naturally facilitates  and alarms the client by sending an alert  to the telegram bot and to a  page open through web.</a:t>
            </a:r>
          </a:p>
          <a:p>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 Bell or alert is killed at whatever point the temperature goes to ordinary  temperature and smoke level decreases.</a:t>
            </a:r>
          </a:p>
          <a:p>
            <a:pPr marL="285750" indent="-285750">
              <a:buFont typeface="Arial" panose="020B0604020202020204" pitchFamily="34" charset="0"/>
              <a:buChar char="•"/>
            </a:pPr>
            <a:endParaRPr lang="en-IN" dirty="0"/>
          </a:p>
        </p:txBody>
      </p:sp>
      <p:sp>
        <p:nvSpPr>
          <p:cNvPr id="3" name="Footer Placeholder 2">
            <a:extLst>
              <a:ext uri="{FF2B5EF4-FFF2-40B4-BE49-F238E27FC236}">
                <a16:creationId xmlns:a16="http://schemas.microsoft.com/office/drawing/2014/main" id="{88C097CF-9EBD-E2D7-9BF1-650B5C80B160}"/>
              </a:ext>
            </a:extLst>
          </p:cNvPr>
          <p:cNvSpPr>
            <a:spLocks noGrp="1"/>
          </p:cNvSpPr>
          <p:nvPr>
            <p:ph type="ftr" sz="quarter" idx="11"/>
          </p:nvPr>
        </p:nvSpPr>
        <p:spPr>
          <a:xfrm>
            <a:off x="704461" y="6018240"/>
            <a:ext cx="7827659" cy="377825"/>
          </a:xfrm>
        </p:spPr>
        <p:txBody>
          <a:bodyPr/>
          <a:lstStyle/>
          <a:p>
            <a:r>
              <a:rPr lang="en-US" dirty="0"/>
              <a:t>Department of Computer Application</a:t>
            </a:r>
          </a:p>
        </p:txBody>
      </p:sp>
      <p:sp>
        <p:nvSpPr>
          <p:cNvPr id="4" name="Slide Number Placeholder 3">
            <a:extLst>
              <a:ext uri="{FF2B5EF4-FFF2-40B4-BE49-F238E27FC236}">
                <a16:creationId xmlns:a16="http://schemas.microsoft.com/office/drawing/2014/main" id="{ABE60537-78EF-7087-37F3-6E2AA733B9D1}"/>
              </a:ext>
            </a:extLst>
          </p:cNvPr>
          <p:cNvSpPr>
            <a:spLocks noGrp="1"/>
          </p:cNvSpPr>
          <p:nvPr>
            <p:ph type="sldNum" sz="quarter" idx="12"/>
          </p:nvPr>
        </p:nvSpPr>
        <p:spPr>
          <a:xfrm>
            <a:off x="10501603" y="5976991"/>
            <a:ext cx="551167" cy="377825"/>
          </a:xfrm>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2815507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4DEB74-E2EE-1CF4-28EE-F3BC44F1C9D9}"/>
              </a:ext>
            </a:extLst>
          </p:cNvPr>
          <p:cNvSpPr>
            <a:spLocks noGrp="1"/>
          </p:cNvSpPr>
          <p:nvPr>
            <p:ph type="ftr" sz="quarter" idx="11"/>
          </p:nvPr>
        </p:nvSpPr>
        <p:spPr/>
        <p:txBody>
          <a:bodyPr/>
          <a:lstStyle/>
          <a:p>
            <a:r>
              <a:rPr lang="en-US"/>
              <a:t>Department of Computer Application</a:t>
            </a:r>
            <a:endParaRPr lang="en-US" dirty="0"/>
          </a:p>
        </p:txBody>
      </p:sp>
      <p:sp>
        <p:nvSpPr>
          <p:cNvPr id="5" name="Slide Number Placeholder 4">
            <a:extLst>
              <a:ext uri="{FF2B5EF4-FFF2-40B4-BE49-F238E27FC236}">
                <a16:creationId xmlns:a16="http://schemas.microsoft.com/office/drawing/2014/main" id="{6927A274-5ADB-50B1-6427-97000A862060}"/>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
        <p:nvSpPr>
          <p:cNvPr id="6" name="TextBox 5">
            <a:extLst>
              <a:ext uri="{FF2B5EF4-FFF2-40B4-BE49-F238E27FC236}">
                <a16:creationId xmlns:a16="http://schemas.microsoft.com/office/drawing/2014/main" id="{A9516554-20B4-F0F8-35A8-E7D4236F68EC}"/>
              </a:ext>
            </a:extLst>
          </p:cNvPr>
          <p:cNvSpPr txBox="1"/>
          <p:nvPr/>
        </p:nvSpPr>
        <p:spPr>
          <a:xfrm>
            <a:off x="413657" y="447869"/>
            <a:ext cx="11364685" cy="5632311"/>
          </a:xfrm>
          <a:prstGeom prst="rect">
            <a:avLst/>
          </a:prstGeom>
          <a:noFill/>
        </p:spPr>
        <p:txBody>
          <a:bodyPr wrap="square" rtlCol="0">
            <a:spAutoFit/>
          </a:bodyPr>
          <a:lstStyle/>
          <a:p>
            <a:r>
              <a:rPr lang="en-US" b="1" dirty="0"/>
              <a:t>3. </a:t>
            </a:r>
            <a:r>
              <a:rPr lang="en-US" sz="2000" b="1" dirty="0"/>
              <a:t>HTML &amp; CSS</a:t>
            </a:r>
          </a:p>
          <a:p>
            <a:endParaRPr lang="en-US" sz="2000" dirty="0"/>
          </a:p>
          <a:p>
            <a:pPr marL="285750" indent="-285750">
              <a:buFont typeface="Arial" panose="020B0604020202020204" pitchFamily="34" charset="0"/>
              <a:buChar char="•"/>
            </a:pPr>
            <a:r>
              <a:rPr lang="en-US" sz="2000" b="0" i="0" strike="noStrike" dirty="0">
                <a:effectLst/>
                <a:latin typeface="'Helvetica Neue'"/>
                <a:hlinkClick r:id="rId2">
                  <a:extLst>
                    <a:ext uri="{A12FA001-AC4F-418D-AE19-62706E023703}">
                      <ahyp:hlinkClr xmlns:ahyp="http://schemas.microsoft.com/office/drawing/2018/hyperlinkcolor" val="tx"/>
                    </a:ext>
                  </a:extLst>
                </a:hlinkClick>
              </a:rPr>
              <a:t>HTML</a:t>
            </a:r>
            <a:r>
              <a:rPr lang="en-US" sz="2000" b="0" i="0" dirty="0">
                <a:effectLst/>
                <a:latin typeface="'Helvetica Neue'"/>
              </a:rPr>
              <a:t> (the Hypertext Markup Language) and </a:t>
            </a:r>
            <a:r>
              <a:rPr lang="en-US" sz="2000" b="0" i="0" strike="noStrike" dirty="0">
                <a:effectLst/>
                <a:latin typeface="'Helvetica Neue'"/>
                <a:hlinkClick r:id="rId3">
                  <a:extLst>
                    <a:ext uri="{A12FA001-AC4F-418D-AE19-62706E023703}">
                      <ahyp:hlinkClr xmlns:ahyp="http://schemas.microsoft.com/office/drawing/2018/hyperlinkcolor" val="tx"/>
                    </a:ext>
                  </a:extLst>
                </a:hlinkClick>
              </a:rPr>
              <a:t>CSS</a:t>
            </a:r>
            <a:r>
              <a:rPr lang="en-US" sz="2000" b="0" i="0" dirty="0">
                <a:effectLst/>
                <a:latin typeface="'Helvetica Neue'"/>
              </a:rPr>
              <a:t> (Cascading Style Sheets) are two of the core technologies for building Web pages. </a:t>
            </a:r>
          </a:p>
          <a:p>
            <a:pPr marL="285750" indent="-285750">
              <a:buFont typeface="Arial" panose="020B0604020202020204" pitchFamily="34" charset="0"/>
              <a:buChar char="•"/>
            </a:pPr>
            <a:endParaRPr lang="en-US" sz="2000" dirty="0">
              <a:latin typeface="'Helvetica Neue'"/>
            </a:endParaRPr>
          </a:p>
          <a:p>
            <a:pPr marL="285750" indent="-285750">
              <a:buFont typeface="Arial" panose="020B0604020202020204" pitchFamily="34" charset="0"/>
              <a:buChar char="•"/>
            </a:pPr>
            <a:r>
              <a:rPr lang="en-US" sz="2000" b="0" i="0" dirty="0">
                <a:effectLst/>
                <a:latin typeface="'Helvetica Neue'"/>
              </a:rPr>
              <a:t>HTML provides the </a:t>
            </a:r>
            <a:r>
              <a:rPr lang="en-US" sz="2000" b="0" i="1" dirty="0">
                <a:effectLst/>
                <a:latin typeface="'Helvetica Neue'"/>
              </a:rPr>
              <a:t>structure</a:t>
            </a:r>
            <a:r>
              <a:rPr lang="en-US" sz="2000" b="0" i="0" dirty="0">
                <a:effectLst/>
                <a:latin typeface="'Helvetica Neue'"/>
              </a:rPr>
              <a:t> of the page, CSS the (visual and aural) </a:t>
            </a:r>
            <a:r>
              <a:rPr lang="en-US" sz="2000" b="0" i="1" dirty="0">
                <a:effectLst/>
                <a:latin typeface="'Helvetica Neue'"/>
              </a:rPr>
              <a:t>layout,</a:t>
            </a:r>
            <a:r>
              <a:rPr lang="en-US" sz="2000" b="0" i="0" dirty="0">
                <a:effectLst/>
                <a:latin typeface="'Helvetica Neue'"/>
              </a:rPr>
              <a:t> for a variety of devices. </a:t>
            </a:r>
          </a:p>
          <a:p>
            <a:pPr marL="285750" indent="-285750">
              <a:buFont typeface="Arial" panose="020B0604020202020204" pitchFamily="34" charset="0"/>
              <a:buChar char="•"/>
            </a:pPr>
            <a:endParaRPr lang="en-US" sz="2000" dirty="0">
              <a:latin typeface="'Helvetica Neue'"/>
            </a:endParaRPr>
          </a:p>
          <a:p>
            <a:pPr marL="285750" indent="-285750">
              <a:buFont typeface="Arial" panose="020B0604020202020204" pitchFamily="34" charset="0"/>
              <a:buChar char="•"/>
            </a:pPr>
            <a:r>
              <a:rPr lang="en-US" sz="2000" i="0" dirty="0">
                <a:effectLst/>
                <a:latin typeface="Nunito Sans" panose="020B0604020202020204" pitchFamily="2" charset="0"/>
              </a:rPr>
              <a:t>HTML is </a:t>
            </a:r>
            <a:r>
              <a:rPr lang="en-US" sz="2000" dirty="0">
                <a:latin typeface="Nunito Sans" panose="020B0604020202020204" pitchFamily="2" charset="0"/>
              </a:rPr>
              <a:t>e</a:t>
            </a:r>
            <a:r>
              <a:rPr lang="en-US" sz="2000" i="0" dirty="0">
                <a:effectLst/>
                <a:latin typeface="Nunito Sans" panose="020B0604020202020204" pitchFamily="2" charset="0"/>
              </a:rPr>
              <a:t>asy to Learn and Use</a:t>
            </a:r>
          </a:p>
          <a:p>
            <a:pPr marL="285750" indent="-285750">
              <a:buFont typeface="Arial" panose="020B0604020202020204" pitchFamily="34" charset="0"/>
              <a:buChar char="•"/>
            </a:pPr>
            <a:endParaRPr lang="en-US" sz="2000" dirty="0">
              <a:latin typeface="Nunito Sans" panose="020B0604020202020204" pitchFamily="2" charset="0"/>
            </a:endParaRPr>
          </a:p>
          <a:p>
            <a:pPr marL="285750" indent="-285750">
              <a:buFont typeface="Arial" panose="020B0604020202020204" pitchFamily="34" charset="0"/>
              <a:buChar char="•"/>
            </a:pPr>
            <a:r>
              <a:rPr lang="en-US" sz="2000" i="0" dirty="0">
                <a:effectLst/>
                <a:latin typeface="Nunito Sans" panose="020B0604020202020204" pitchFamily="2" charset="0"/>
              </a:rPr>
              <a:t>Supported by all browsers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Can easily Integrate with other languages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CSS provides consistent designs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Provide more website Speed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7017527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D8D2F-8E5B-167A-E414-137766AF824C}"/>
              </a:ext>
            </a:extLst>
          </p:cNvPr>
          <p:cNvSpPr>
            <a:spLocks noGrp="1"/>
          </p:cNvSpPr>
          <p:nvPr>
            <p:ph type="title"/>
          </p:nvPr>
        </p:nvSpPr>
        <p:spPr>
          <a:xfrm>
            <a:off x="3769567" y="0"/>
            <a:ext cx="9296336" cy="999067"/>
          </a:xfrm>
        </p:spPr>
        <p:txBody>
          <a:bodyPr/>
          <a:lstStyle/>
          <a:p>
            <a:r>
              <a:rPr lang="en-IN" dirty="0"/>
              <a:t>Future Works</a:t>
            </a:r>
          </a:p>
        </p:txBody>
      </p:sp>
      <p:sp>
        <p:nvSpPr>
          <p:cNvPr id="4" name="Footer Placeholder 3">
            <a:extLst>
              <a:ext uri="{FF2B5EF4-FFF2-40B4-BE49-F238E27FC236}">
                <a16:creationId xmlns:a16="http://schemas.microsoft.com/office/drawing/2014/main" id="{B0E1B961-1A12-1301-BC89-79AE3FB9C2A1}"/>
              </a:ext>
            </a:extLst>
          </p:cNvPr>
          <p:cNvSpPr>
            <a:spLocks noGrp="1"/>
          </p:cNvSpPr>
          <p:nvPr>
            <p:ph type="ftr" sz="quarter" idx="11"/>
          </p:nvPr>
        </p:nvSpPr>
        <p:spPr/>
        <p:txBody>
          <a:bodyPr/>
          <a:lstStyle/>
          <a:p>
            <a:r>
              <a:rPr lang="en-US"/>
              <a:t>Department of Computer Application</a:t>
            </a:r>
            <a:endParaRPr lang="en-US" dirty="0"/>
          </a:p>
        </p:txBody>
      </p:sp>
      <p:sp>
        <p:nvSpPr>
          <p:cNvPr id="5" name="Slide Number Placeholder 4">
            <a:extLst>
              <a:ext uri="{FF2B5EF4-FFF2-40B4-BE49-F238E27FC236}">
                <a16:creationId xmlns:a16="http://schemas.microsoft.com/office/drawing/2014/main" id="{6ED68B2C-119E-0831-0C5C-82225B8DFD1C}"/>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
        <p:nvSpPr>
          <p:cNvPr id="6" name="TextBox 5">
            <a:extLst>
              <a:ext uri="{FF2B5EF4-FFF2-40B4-BE49-F238E27FC236}">
                <a16:creationId xmlns:a16="http://schemas.microsoft.com/office/drawing/2014/main" id="{CD935C98-F576-DB47-EC60-52930D025E15}"/>
              </a:ext>
            </a:extLst>
          </p:cNvPr>
          <p:cNvSpPr txBox="1"/>
          <p:nvPr/>
        </p:nvSpPr>
        <p:spPr>
          <a:xfrm>
            <a:off x="793102" y="999067"/>
            <a:ext cx="10114384" cy="4524315"/>
          </a:xfrm>
          <a:prstGeom prst="rect">
            <a:avLst/>
          </a:prstGeom>
          <a:noFill/>
        </p:spPr>
        <p:txBody>
          <a:bodyPr wrap="square" rtlCol="0">
            <a:spAutoFit/>
          </a:bodyPr>
          <a:lstStyle/>
          <a:p>
            <a:pPr marL="285750" indent="-285750">
              <a:buFont typeface="Arial" panose="020B0604020202020204" pitchFamily="34" charset="0"/>
              <a:buChar char="•"/>
            </a:pPr>
            <a:r>
              <a:rPr lang="en-IN" dirty="0"/>
              <a:t>Instead of WIFI/Hotspot the device communication can improved By using Lora(</a:t>
            </a:r>
            <a:r>
              <a:rPr lang="en-IN" b="1" i="0" dirty="0">
                <a:effectLst/>
                <a:latin typeface="arial" panose="020B0604020202020204" pitchFamily="34" charset="0"/>
              </a:rPr>
              <a:t>Long Range Radio)</a:t>
            </a:r>
          </a:p>
          <a:p>
            <a:r>
              <a:rPr lang="en-IN" dirty="0">
                <a:latin typeface="arial" panose="020B0604020202020204" pitchFamily="34" charset="0"/>
              </a:rPr>
              <a:t>     which can provide more device range.</a:t>
            </a:r>
          </a:p>
          <a:p>
            <a:endParaRPr lang="en-IN" dirty="0">
              <a:latin typeface="arial" panose="020B0604020202020204" pitchFamily="34" charset="0"/>
            </a:endParaRPr>
          </a:p>
          <a:p>
            <a:pPr marL="285750" indent="-285750">
              <a:buFont typeface="Arial" panose="020B0604020202020204" pitchFamily="34" charset="0"/>
              <a:buChar char="•"/>
            </a:pPr>
            <a:r>
              <a:rPr lang="en-IN" dirty="0">
                <a:latin typeface="arial" panose="020B0604020202020204" pitchFamily="34" charset="0"/>
              </a:rPr>
              <a:t>Upgrading device with GSM module(</a:t>
            </a:r>
            <a:r>
              <a:rPr lang="en-IN" i="0" dirty="0">
                <a:effectLst/>
                <a:latin typeface="arial" panose="020B0604020202020204" pitchFamily="34" charset="0"/>
              </a:rPr>
              <a:t>Global System for Mobile communication)</a:t>
            </a:r>
            <a:r>
              <a:rPr lang="en-IN" dirty="0">
                <a:latin typeface="arial" panose="020B0604020202020204" pitchFamily="34" charset="0"/>
              </a:rPr>
              <a:t> and updating live location.</a:t>
            </a:r>
          </a:p>
          <a:p>
            <a:pPr marL="285750" indent="-285750">
              <a:buFont typeface="Arial" panose="020B0604020202020204" pitchFamily="34" charset="0"/>
              <a:buChar char="•"/>
            </a:pPr>
            <a:endParaRPr lang="en-IN" dirty="0">
              <a:latin typeface="arial" panose="020B0604020202020204" pitchFamily="34" charset="0"/>
            </a:endParaRPr>
          </a:p>
          <a:p>
            <a:pPr marL="285750" indent="-285750">
              <a:buFont typeface="Arial" panose="020B0604020202020204" pitchFamily="34" charset="0"/>
              <a:buChar char="•"/>
            </a:pPr>
            <a:r>
              <a:rPr lang="en-IN" dirty="0">
                <a:latin typeface="arial" panose="020B0604020202020204" pitchFamily="34" charset="0"/>
              </a:rPr>
              <a:t>Replacing leafetjs with google maps ,provides More accurate routes.</a:t>
            </a:r>
          </a:p>
          <a:p>
            <a:pPr marL="285750" indent="-285750">
              <a:buFont typeface="Arial" panose="020B0604020202020204" pitchFamily="34" charset="0"/>
              <a:buChar char="•"/>
            </a:pPr>
            <a:endParaRPr lang="en-IN" dirty="0">
              <a:latin typeface="arial" panose="020B0604020202020204" pitchFamily="34" charset="0"/>
            </a:endParaRPr>
          </a:p>
          <a:p>
            <a:pPr marL="285750" indent="-285750" algn="l">
              <a:buFont typeface="Arial" panose="020B0604020202020204" pitchFamily="34" charset="0"/>
              <a:buChar char="•"/>
            </a:pPr>
            <a:r>
              <a:rPr lang="en-US" dirty="0">
                <a:latin typeface="ffa"/>
              </a:rPr>
              <a:t>A</a:t>
            </a:r>
            <a:r>
              <a:rPr lang="en-US" b="0" i="0" dirty="0">
                <a:effectLst/>
                <a:latin typeface="ffa"/>
              </a:rPr>
              <a:t>rtificial  intelligence the data from the sensors can be fed as input to further analyses it to find the frequencies.</a:t>
            </a:r>
          </a:p>
          <a:p>
            <a:pPr marL="285750" indent="-285750" algn="l">
              <a:buFont typeface="Arial" panose="020B0604020202020204" pitchFamily="34" charset="0"/>
              <a:buChar char="•"/>
            </a:pPr>
            <a:endParaRPr lang="en-US" b="0" i="0" dirty="0">
              <a:effectLst/>
              <a:latin typeface="ffa"/>
            </a:endParaRPr>
          </a:p>
          <a:p>
            <a:pPr marL="285750" indent="-285750" algn="l">
              <a:buFont typeface="Arial" panose="020B0604020202020204" pitchFamily="34" charset="0"/>
              <a:buChar char="•"/>
            </a:pPr>
            <a:r>
              <a:rPr lang="en-US" b="0" i="0" dirty="0">
                <a:effectLst/>
                <a:latin typeface="ffa"/>
              </a:rPr>
              <a:t>other useful factors that determine a forest fire happening and obtain patterns from it and avoid further future forest fire.</a:t>
            </a:r>
          </a:p>
          <a:p>
            <a:pPr marL="285750" indent="-285750">
              <a:buFont typeface="Arial" panose="020B0604020202020204" pitchFamily="34" charset="0"/>
              <a:buChar char="•"/>
            </a:pPr>
            <a:endParaRPr lang="en-IN" dirty="0">
              <a:latin typeface="arial" panose="020B0604020202020204" pitchFamily="34" charset="0"/>
            </a:endParaRPr>
          </a:p>
          <a:p>
            <a:endParaRPr lang="en-IN" dirty="0">
              <a:solidFill>
                <a:srgbClr val="BDC1C6"/>
              </a:solidFill>
              <a:latin typeface="arial" panose="020B0604020202020204" pitchFamily="34" charset="0"/>
            </a:endParaRPr>
          </a:p>
          <a:p>
            <a:r>
              <a:rPr lang="en-IN" dirty="0"/>
              <a:t> </a:t>
            </a:r>
          </a:p>
        </p:txBody>
      </p:sp>
    </p:spTree>
    <p:extLst>
      <p:ext uri="{BB962C8B-B14F-4D97-AF65-F5344CB8AC3E}">
        <p14:creationId xmlns:p14="http://schemas.microsoft.com/office/powerpoint/2010/main" val="6587060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EF27E-88B6-992C-701A-7CE58758CDB9}"/>
              </a:ext>
            </a:extLst>
          </p:cNvPr>
          <p:cNvSpPr>
            <a:spLocks noGrp="1"/>
          </p:cNvSpPr>
          <p:nvPr>
            <p:ph type="title"/>
          </p:nvPr>
        </p:nvSpPr>
        <p:spPr>
          <a:xfrm>
            <a:off x="517850" y="-351453"/>
            <a:ext cx="10131425" cy="1456267"/>
          </a:xfrm>
        </p:spPr>
        <p:txBody>
          <a:bodyPr/>
          <a:lstStyle/>
          <a:p>
            <a:r>
              <a:rPr lang="en-IN" dirty="0"/>
              <a:t>                                  Conclusion</a:t>
            </a:r>
          </a:p>
        </p:txBody>
      </p:sp>
      <p:sp>
        <p:nvSpPr>
          <p:cNvPr id="3" name="Content Placeholder 2">
            <a:extLst>
              <a:ext uri="{FF2B5EF4-FFF2-40B4-BE49-F238E27FC236}">
                <a16:creationId xmlns:a16="http://schemas.microsoft.com/office/drawing/2014/main" id="{89E82DB8-D300-EBAA-2184-D941A016D9AA}"/>
              </a:ext>
            </a:extLst>
          </p:cNvPr>
          <p:cNvSpPr>
            <a:spLocks noGrp="1"/>
          </p:cNvSpPr>
          <p:nvPr>
            <p:ph idx="1"/>
          </p:nvPr>
        </p:nvSpPr>
        <p:spPr>
          <a:xfrm>
            <a:off x="401217" y="718457"/>
            <a:ext cx="11644604" cy="5747657"/>
          </a:xfrm>
        </p:spPr>
        <p:txBody>
          <a:bodyPr>
            <a:normAutofit/>
          </a:bodyPr>
          <a:lstStyle/>
          <a:p>
            <a:pPr algn="l"/>
            <a:r>
              <a:rPr lang="en-US" b="0" i="0" dirty="0">
                <a:effectLst/>
                <a:latin typeface="ffa"/>
              </a:rPr>
              <a:t>Realizing the importance of existence of forests as it helps regenerate nature in the midst of all the destructive happenings in this world. </a:t>
            </a:r>
          </a:p>
          <a:p>
            <a:pPr algn="l"/>
            <a:endParaRPr lang="en-US" b="0" i="0" dirty="0">
              <a:effectLst/>
              <a:latin typeface="ffa"/>
            </a:endParaRPr>
          </a:p>
          <a:p>
            <a:pPr algn="l"/>
            <a:r>
              <a:rPr lang="en-US" b="0" i="0" dirty="0">
                <a:effectLst/>
                <a:latin typeface="ffa"/>
              </a:rPr>
              <a:t>The importance of forests cannot be underestimated. </a:t>
            </a:r>
          </a:p>
          <a:p>
            <a:pPr algn="l"/>
            <a:endParaRPr lang="en-US" b="0" i="0" dirty="0">
              <a:effectLst/>
              <a:latin typeface="ffa"/>
            </a:endParaRPr>
          </a:p>
          <a:p>
            <a:pPr algn="l"/>
            <a:r>
              <a:rPr lang="en-US" b="0" i="0" dirty="0">
                <a:effectLst/>
                <a:latin typeface="ffa"/>
              </a:rPr>
              <a:t>We depend on forests for our survival, from the air we breathe to the wood we use. Besides providing habitats for animals and livelihoods for humans, watershed protection, prevent soil erosion and mitigate climate change. </a:t>
            </a:r>
          </a:p>
          <a:p>
            <a:pPr algn="l"/>
            <a:endParaRPr lang="en-US" b="0" i="0" dirty="0">
              <a:effectLst/>
              <a:latin typeface="ffa"/>
            </a:endParaRPr>
          </a:p>
          <a:p>
            <a:pPr algn="l"/>
            <a:r>
              <a:rPr lang="en-US" b="0" i="0" dirty="0">
                <a:effectLst/>
                <a:latin typeface="ffa"/>
              </a:rPr>
              <a:t>This model of forest fire detection will be very helpful in case of emergencies to alert officers.</a:t>
            </a:r>
            <a:r>
              <a:rPr lang="en-US" sz="1800" b="0" i="0" dirty="0">
                <a:effectLst/>
                <a:latin typeface="ffa"/>
              </a:rPr>
              <a:t> </a:t>
            </a:r>
          </a:p>
          <a:p>
            <a:pPr marL="285750" indent="-285750" algn="l">
              <a:buFont typeface="Arial" panose="020B0604020202020204" pitchFamily="34" charset="0"/>
              <a:buChar char="•"/>
            </a:pPr>
            <a:endParaRPr lang="en-US" dirty="0">
              <a:latin typeface="ffa"/>
            </a:endParaRPr>
          </a:p>
          <a:p>
            <a:pPr marL="285750" indent="-285750" algn="l">
              <a:buFont typeface="Arial" panose="020B0604020202020204" pitchFamily="34" charset="0"/>
              <a:buChar char="•"/>
            </a:pPr>
            <a:r>
              <a:rPr lang="en-US" sz="1800" b="0" i="0" dirty="0">
                <a:effectLst/>
                <a:latin typeface="ffa"/>
              </a:rPr>
              <a:t>future forest fires and make the world a better place to live for humans by conserving forests.</a:t>
            </a:r>
          </a:p>
          <a:p>
            <a:endParaRPr lang="en-IN" dirty="0"/>
          </a:p>
        </p:txBody>
      </p:sp>
      <p:sp>
        <p:nvSpPr>
          <p:cNvPr id="4" name="Footer Placeholder 3">
            <a:extLst>
              <a:ext uri="{FF2B5EF4-FFF2-40B4-BE49-F238E27FC236}">
                <a16:creationId xmlns:a16="http://schemas.microsoft.com/office/drawing/2014/main" id="{F76327A9-7083-4F15-EC35-0181C498AAF1}"/>
              </a:ext>
            </a:extLst>
          </p:cNvPr>
          <p:cNvSpPr>
            <a:spLocks noGrp="1"/>
          </p:cNvSpPr>
          <p:nvPr>
            <p:ph type="ftr" sz="quarter" idx="11"/>
          </p:nvPr>
        </p:nvSpPr>
        <p:spPr>
          <a:xfrm>
            <a:off x="517850" y="6259351"/>
            <a:ext cx="7827659" cy="377825"/>
          </a:xfrm>
        </p:spPr>
        <p:txBody>
          <a:bodyPr/>
          <a:lstStyle/>
          <a:p>
            <a:r>
              <a:rPr lang="en-US" dirty="0"/>
              <a:t>Department of Computer Application</a:t>
            </a:r>
          </a:p>
        </p:txBody>
      </p:sp>
      <p:sp>
        <p:nvSpPr>
          <p:cNvPr id="5" name="Slide Number Placeholder 4">
            <a:extLst>
              <a:ext uri="{FF2B5EF4-FFF2-40B4-BE49-F238E27FC236}">
                <a16:creationId xmlns:a16="http://schemas.microsoft.com/office/drawing/2014/main" id="{46C4ADCD-C723-8E5D-1501-95DEB2E1EC58}"/>
              </a:ext>
            </a:extLst>
          </p:cNvPr>
          <p:cNvSpPr>
            <a:spLocks noGrp="1"/>
          </p:cNvSpPr>
          <p:nvPr>
            <p:ph type="sldNum" sz="quarter" idx="12"/>
          </p:nvPr>
        </p:nvSpPr>
        <p:spPr>
          <a:xfrm>
            <a:off x="10910202" y="6260971"/>
            <a:ext cx="551167" cy="377825"/>
          </a:xfrm>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33473319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6CEAD-ADAA-BE11-6105-10F22E919898}"/>
              </a:ext>
            </a:extLst>
          </p:cNvPr>
          <p:cNvSpPr>
            <a:spLocks noGrp="1"/>
          </p:cNvSpPr>
          <p:nvPr>
            <p:ph type="title"/>
          </p:nvPr>
        </p:nvSpPr>
        <p:spPr>
          <a:xfrm>
            <a:off x="1154849" y="-496359"/>
            <a:ext cx="10131425" cy="1456267"/>
          </a:xfrm>
        </p:spPr>
        <p:txBody>
          <a:bodyPr/>
          <a:lstStyle/>
          <a:p>
            <a:r>
              <a:rPr lang="en-IN" dirty="0"/>
              <a:t>                                 publication</a:t>
            </a:r>
          </a:p>
        </p:txBody>
      </p:sp>
      <p:pic>
        <p:nvPicPr>
          <p:cNvPr id="7" name="Content Placeholder 6">
            <a:extLst>
              <a:ext uri="{FF2B5EF4-FFF2-40B4-BE49-F238E27FC236}">
                <a16:creationId xmlns:a16="http://schemas.microsoft.com/office/drawing/2014/main" id="{707F9630-5743-4EEE-59CF-40C95FF307DC}"/>
              </a:ext>
            </a:extLst>
          </p:cNvPr>
          <p:cNvPicPr>
            <a:picLocks noGrp="1" noChangeAspect="1"/>
          </p:cNvPicPr>
          <p:nvPr>
            <p:ph idx="1"/>
          </p:nvPr>
        </p:nvPicPr>
        <p:blipFill>
          <a:blip r:embed="rId2"/>
          <a:stretch>
            <a:fillRect/>
          </a:stretch>
        </p:blipFill>
        <p:spPr>
          <a:xfrm>
            <a:off x="1154850" y="690988"/>
            <a:ext cx="10131424" cy="5698926"/>
          </a:xfrm>
        </p:spPr>
      </p:pic>
      <p:sp>
        <p:nvSpPr>
          <p:cNvPr id="4" name="Footer Placeholder 3">
            <a:extLst>
              <a:ext uri="{FF2B5EF4-FFF2-40B4-BE49-F238E27FC236}">
                <a16:creationId xmlns:a16="http://schemas.microsoft.com/office/drawing/2014/main" id="{0DB7AE8E-37B7-39A1-72B7-4088183613DF}"/>
              </a:ext>
            </a:extLst>
          </p:cNvPr>
          <p:cNvSpPr>
            <a:spLocks noGrp="1"/>
          </p:cNvSpPr>
          <p:nvPr>
            <p:ph type="ftr" sz="quarter" idx="11"/>
          </p:nvPr>
        </p:nvSpPr>
        <p:spPr>
          <a:xfrm>
            <a:off x="611156" y="6395389"/>
            <a:ext cx="7827659" cy="377825"/>
          </a:xfrm>
        </p:spPr>
        <p:txBody>
          <a:bodyPr/>
          <a:lstStyle/>
          <a:p>
            <a:r>
              <a:rPr lang="en-US" dirty="0"/>
              <a:t>Department of Computer Application</a:t>
            </a:r>
          </a:p>
        </p:txBody>
      </p:sp>
      <p:sp>
        <p:nvSpPr>
          <p:cNvPr id="5" name="Slide Number Placeholder 4">
            <a:extLst>
              <a:ext uri="{FF2B5EF4-FFF2-40B4-BE49-F238E27FC236}">
                <a16:creationId xmlns:a16="http://schemas.microsoft.com/office/drawing/2014/main" id="{363D89A5-F456-E73F-F97B-4F3CB03E7DDC}"/>
              </a:ext>
            </a:extLst>
          </p:cNvPr>
          <p:cNvSpPr>
            <a:spLocks noGrp="1"/>
          </p:cNvSpPr>
          <p:nvPr>
            <p:ph type="sldNum" sz="quarter" idx="12"/>
          </p:nvPr>
        </p:nvSpPr>
        <p:spPr>
          <a:xfrm>
            <a:off x="10550333" y="6389391"/>
            <a:ext cx="551167" cy="377825"/>
          </a:xfrm>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9515127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D897E-5FAF-31E2-78B9-65175245541E}"/>
              </a:ext>
            </a:extLst>
          </p:cNvPr>
          <p:cNvSpPr>
            <a:spLocks noGrp="1"/>
          </p:cNvSpPr>
          <p:nvPr>
            <p:ph type="title"/>
          </p:nvPr>
        </p:nvSpPr>
        <p:spPr/>
        <p:txBody>
          <a:bodyPr/>
          <a:lstStyle/>
          <a:p>
            <a:pPr algn="ctr"/>
            <a:r>
              <a:rPr lang="en-US" dirty="0">
                <a:cs typeface="Times New Roman" panose="02020603050405020304" pitchFamily="18" charset="0"/>
              </a:rPr>
              <a:t>References</a:t>
            </a:r>
            <a:endParaRPr lang="en-IN" dirty="0">
              <a:cs typeface="Times New Roman" panose="02020603050405020304" pitchFamily="18" charset="0"/>
            </a:endParaRPr>
          </a:p>
        </p:txBody>
      </p:sp>
      <p:sp>
        <p:nvSpPr>
          <p:cNvPr id="3" name="Content Placeholder 2">
            <a:extLst>
              <a:ext uri="{FF2B5EF4-FFF2-40B4-BE49-F238E27FC236}">
                <a16:creationId xmlns:a16="http://schemas.microsoft.com/office/drawing/2014/main" id="{23FA2B83-6913-7856-3124-A65EFB66928C}"/>
              </a:ext>
            </a:extLst>
          </p:cNvPr>
          <p:cNvSpPr>
            <a:spLocks noGrp="1"/>
          </p:cNvSpPr>
          <p:nvPr>
            <p:ph idx="1"/>
          </p:nvPr>
        </p:nvSpPr>
        <p:spPr>
          <a:xfrm>
            <a:off x="751115" y="1337733"/>
            <a:ext cx="10131425" cy="3649133"/>
          </a:xfrm>
        </p:spPr>
        <p:txBody>
          <a:bodyPr/>
          <a:lstStyle/>
          <a:p>
            <a:pPr marL="342900" indent="-342900">
              <a:buAutoNum type="arabicPeriod"/>
            </a:pPr>
            <a:r>
              <a:rPr lang="en-IN" dirty="0"/>
              <a:t>Trinath Basu Miriyala, Ragipathi Karthik, J Mahitha , V Lokesh Reddy, “ IoT based fire detection system”. March 2018 International Journal of Engineering &amp; Technology.doi:10.14419/ijet.v7i2.7.10277</a:t>
            </a:r>
          </a:p>
          <a:p>
            <a:pPr marL="0" indent="0">
              <a:buNone/>
            </a:pPr>
            <a:endParaRPr lang="en-IN" dirty="0"/>
          </a:p>
          <a:p>
            <a:pPr marL="0" indent="0">
              <a:buNone/>
            </a:pPr>
            <a:r>
              <a:rPr lang="en-IN" dirty="0"/>
              <a:t> 2. Latha Maheshwari, J Janet , S Jeevanadham , S Kausic, “Forest Fire Alerting System with GPS Co-ordinating Using IoT”.May 2021 Journal of Physics Conference Series doi:10.1088/1742-6596/1916/012099</a:t>
            </a:r>
          </a:p>
        </p:txBody>
      </p:sp>
      <p:sp>
        <p:nvSpPr>
          <p:cNvPr id="4" name="Footer Placeholder 3">
            <a:extLst>
              <a:ext uri="{FF2B5EF4-FFF2-40B4-BE49-F238E27FC236}">
                <a16:creationId xmlns:a16="http://schemas.microsoft.com/office/drawing/2014/main" id="{36B46591-A482-4E6C-C554-FA88B0F1C7D3}"/>
              </a:ext>
            </a:extLst>
          </p:cNvPr>
          <p:cNvSpPr>
            <a:spLocks noGrp="1"/>
          </p:cNvSpPr>
          <p:nvPr>
            <p:ph type="ftr" sz="quarter" idx="11"/>
          </p:nvPr>
        </p:nvSpPr>
        <p:spPr/>
        <p:txBody>
          <a:bodyPr/>
          <a:lstStyle/>
          <a:p>
            <a:r>
              <a:rPr lang="en-US"/>
              <a:t>Department of Computer Application</a:t>
            </a:r>
            <a:endParaRPr lang="en-US" dirty="0"/>
          </a:p>
        </p:txBody>
      </p:sp>
      <p:sp>
        <p:nvSpPr>
          <p:cNvPr id="5" name="Slide Number Placeholder 4">
            <a:extLst>
              <a:ext uri="{FF2B5EF4-FFF2-40B4-BE49-F238E27FC236}">
                <a16:creationId xmlns:a16="http://schemas.microsoft.com/office/drawing/2014/main" id="{29733A0D-1DED-524B-58DC-1804FF07BD49}"/>
              </a:ext>
            </a:extLst>
          </p:cNvPr>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3482989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FEAD9-2E47-9171-6342-4243983F57C3}"/>
              </a:ext>
            </a:extLst>
          </p:cNvPr>
          <p:cNvSpPr>
            <a:spLocks noGrp="1"/>
          </p:cNvSpPr>
          <p:nvPr>
            <p:ph type="title"/>
          </p:nvPr>
        </p:nvSpPr>
        <p:spPr>
          <a:xfrm>
            <a:off x="685802" y="31102"/>
            <a:ext cx="10131425" cy="1456267"/>
          </a:xfrm>
        </p:spPr>
        <p:txBody>
          <a:bodyPr/>
          <a:lstStyle/>
          <a:p>
            <a:r>
              <a:rPr lang="en-IN" dirty="0"/>
              <a:t>                            PROBLEM STATEMENT</a:t>
            </a:r>
          </a:p>
        </p:txBody>
      </p:sp>
      <p:sp>
        <p:nvSpPr>
          <p:cNvPr id="4" name="Footer Placeholder 3">
            <a:extLst>
              <a:ext uri="{FF2B5EF4-FFF2-40B4-BE49-F238E27FC236}">
                <a16:creationId xmlns:a16="http://schemas.microsoft.com/office/drawing/2014/main" id="{C4E121A2-6265-7877-3A0B-6385037F2B37}"/>
              </a:ext>
            </a:extLst>
          </p:cNvPr>
          <p:cNvSpPr>
            <a:spLocks noGrp="1"/>
          </p:cNvSpPr>
          <p:nvPr>
            <p:ph type="ftr" sz="quarter" idx="11"/>
          </p:nvPr>
        </p:nvSpPr>
        <p:spPr/>
        <p:txBody>
          <a:bodyPr/>
          <a:lstStyle/>
          <a:p>
            <a:r>
              <a:rPr lang="en-US"/>
              <a:t>Department of Computer Application</a:t>
            </a:r>
            <a:endParaRPr lang="en-US" dirty="0"/>
          </a:p>
        </p:txBody>
      </p:sp>
      <p:sp>
        <p:nvSpPr>
          <p:cNvPr id="5" name="Slide Number Placeholder 4">
            <a:extLst>
              <a:ext uri="{FF2B5EF4-FFF2-40B4-BE49-F238E27FC236}">
                <a16:creationId xmlns:a16="http://schemas.microsoft.com/office/drawing/2014/main" id="{1B93A6C9-E371-7F80-0AB0-78BCCC204311}"/>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
        <p:nvSpPr>
          <p:cNvPr id="6" name="TextBox 5">
            <a:extLst>
              <a:ext uri="{FF2B5EF4-FFF2-40B4-BE49-F238E27FC236}">
                <a16:creationId xmlns:a16="http://schemas.microsoft.com/office/drawing/2014/main" id="{3061B3D3-ABCF-DD85-D739-6FBC81779379}"/>
              </a:ext>
            </a:extLst>
          </p:cNvPr>
          <p:cNvSpPr txBox="1"/>
          <p:nvPr/>
        </p:nvSpPr>
        <p:spPr>
          <a:xfrm>
            <a:off x="597160" y="1272764"/>
            <a:ext cx="11299371" cy="5078313"/>
          </a:xfrm>
          <a:prstGeom prst="rect">
            <a:avLst/>
          </a:prstGeom>
          <a:noFill/>
        </p:spPr>
        <p:txBody>
          <a:bodyPr wrap="square" rtlCol="0">
            <a:spAutoFit/>
          </a:bodyPr>
          <a:lstStyle/>
          <a:p>
            <a:pPr marL="285750" indent="-285750">
              <a:buFont typeface="Arial" panose="020B0604020202020204" pitchFamily="34" charset="0"/>
              <a:buChar char="•"/>
            </a:pPr>
            <a:r>
              <a:rPr lang="en-IN" dirty="0"/>
              <a:t>Cameras and satellite Imagining are existing methods to monitor/detect forest fire .</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US" dirty="0"/>
              <a:t>But there some limitation these systems has high false alert rate as a result of climatic conditions.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existing one’s are not fast enough to detect   fire as soon as possible and prevent it from spreading to more areas.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project mainly focuses on the  detection  and sending alert  to the admin as quick as possible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IN" dirty="0"/>
              <a:t> </a:t>
            </a:r>
            <a:r>
              <a:rPr lang="en-US" dirty="0"/>
              <a:t>IoT empowered woodland fire location,</a:t>
            </a:r>
            <a:r>
              <a:rPr lang="en-US" b="0" i="0" dirty="0">
                <a:solidFill>
                  <a:srgbClr val="000000"/>
                </a:solidFill>
                <a:effectLst/>
                <a:latin typeface="typonine sans regular"/>
              </a:rPr>
              <a:t> </a:t>
            </a:r>
            <a:r>
              <a:rPr lang="en-US" b="0" i="0" dirty="0">
                <a:effectLst/>
                <a:latin typeface="typonine sans regular"/>
              </a:rPr>
              <a:t>the process of detection of forest fire initiates at any of the nodes planted on a tree inside the forest.</a:t>
            </a:r>
            <a:endParaRPr lang="en-US" dirty="0"/>
          </a:p>
          <a:p>
            <a:endParaRPr lang="en-US" b="0" i="0" dirty="0">
              <a:effectLst/>
              <a:latin typeface="typonine sans regular"/>
            </a:endParaRPr>
          </a:p>
          <a:p>
            <a:pPr marL="285750" indent="-285750">
              <a:buFont typeface="Arial" panose="020B0604020202020204" pitchFamily="34" charset="0"/>
              <a:buChar char="•"/>
            </a:pPr>
            <a:r>
              <a:rPr lang="en-US" b="0" i="0" dirty="0">
                <a:effectLst/>
                <a:latin typeface="typonine sans regular"/>
              </a:rPr>
              <a:t> The forest has a network of nodes placed at suitable distances from each other, the nodes have a capability to communicate through devices and by using </a:t>
            </a:r>
            <a:r>
              <a:rPr lang="en-US" dirty="0">
                <a:latin typeface="typonine sans regular"/>
              </a:rPr>
              <a:t>esp32 </a:t>
            </a:r>
            <a:r>
              <a:rPr lang="en-US" b="0" i="0" dirty="0">
                <a:effectLst/>
                <a:latin typeface="typonine sans regular"/>
              </a:rPr>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299989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0261DB-5715-4818-9AD6-D945617BB812}"/>
              </a:ext>
            </a:extLst>
          </p:cNvPr>
          <p:cNvSpPr txBox="1"/>
          <p:nvPr/>
        </p:nvSpPr>
        <p:spPr>
          <a:xfrm>
            <a:off x="905963" y="494523"/>
            <a:ext cx="10710648" cy="3416320"/>
          </a:xfrm>
          <a:prstGeom prst="rect">
            <a:avLst/>
          </a:prstGeom>
          <a:noFill/>
        </p:spPr>
        <p:txBody>
          <a:bodyPr wrap="square" rtlCol="0">
            <a:spAutoFit/>
          </a:bodyPr>
          <a:lstStyle/>
          <a:p>
            <a:endParaRPr lang="en-US" b="0" i="0" dirty="0">
              <a:effectLst/>
              <a:latin typeface="typonine sans regular"/>
            </a:endParaRPr>
          </a:p>
          <a:p>
            <a:pPr marL="285750" indent="-285750">
              <a:buFont typeface="Arial" panose="020B0604020202020204" pitchFamily="34" charset="0"/>
              <a:buChar char="•"/>
            </a:pPr>
            <a:r>
              <a:rPr lang="en-US" dirty="0">
                <a:latin typeface="typonine sans regular"/>
              </a:rPr>
              <a:t>I</a:t>
            </a:r>
            <a:r>
              <a:rPr lang="en-US" b="0" i="0" dirty="0">
                <a:effectLst/>
                <a:latin typeface="typonine sans regular"/>
              </a:rPr>
              <a:t>f any change above a threshold value is found in the atmospheric parameters  near a node , the information is passed to a nearest intermediate node until it reaches to the main/head terminal.</a:t>
            </a:r>
          </a:p>
          <a:p>
            <a:pPr marL="285750" indent="-285750">
              <a:buFont typeface="Arial" panose="020B0604020202020204" pitchFamily="34" charset="0"/>
              <a:buChar char="•"/>
            </a:pPr>
            <a:endParaRPr lang="en-US" dirty="0">
              <a:latin typeface="typonine sans regular"/>
            </a:endParaRPr>
          </a:p>
          <a:p>
            <a:pPr marL="285750" indent="-285750">
              <a:buFont typeface="Arial" panose="020B0604020202020204" pitchFamily="34" charset="0"/>
              <a:buChar char="•"/>
            </a:pPr>
            <a:r>
              <a:rPr lang="en-US" b="0" i="0" dirty="0">
                <a:effectLst/>
                <a:latin typeface="typonine sans regular"/>
              </a:rPr>
              <a:t> The main/head terminal uses a </a:t>
            </a:r>
            <a:r>
              <a:rPr lang="en-US" dirty="0">
                <a:latin typeface="typonine sans regular"/>
              </a:rPr>
              <a:t>internet</a:t>
            </a:r>
            <a:r>
              <a:rPr lang="en-US" b="0" i="0" dirty="0">
                <a:effectLst/>
                <a:latin typeface="typonine sans regular"/>
              </a:rPr>
              <a:t> to pass the information to a forest fire monitoring website.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website sends the alert to the telegram bot, along with the live location and sensor readings</a:t>
            </a:r>
            <a:endParaRPr lang="en-US" b="0" i="0" dirty="0">
              <a:effectLst/>
              <a:latin typeface="typonine sans regular"/>
            </a:endParaRPr>
          </a:p>
          <a:p>
            <a:endParaRPr lang="en-US" b="0" i="0" dirty="0">
              <a:effectLst/>
              <a:latin typeface="typonine sans regular"/>
            </a:endParaRPr>
          </a:p>
          <a:p>
            <a:pPr marL="285750" indent="-285750">
              <a:buFont typeface="Arial" panose="020B0604020202020204" pitchFamily="34" charset="0"/>
              <a:buChar char="•"/>
            </a:pPr>
            <a:r>
              <a:rPr lang="en-US" dirty="0"/>
              <a:t>The admin can  view the sensor readings of any nodes at any time.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Use of maps reduces the difficulty to reach  to  the  device location.</a:t>
            </a:r>
          </a:p>
          <a:p>
            <a:pPr marL="285750" indent="-285750">
              <a:buFont typeface="Arial" panose="020B0604020202020204" pitchFamily="34" charset="0"/>
              <a:buChar char="•"/>
            </a:pPr>
            <a:endParaRPr lang="en-IN" dirty="0"/>
          </a:p>
        </p:txBody>
      </p:sp>
      <p:sp>
        <p:nvSpPr>
          <p:cNvPr id="4" name="Footer Placeholder 3">
            <a:extLst>
              <a:ext uri="{FF2B5EF4-FFF2-40B4-BE49-F238E27FC236}">
                <a16:creationId xmlns:a16="http://schemas.microsoft.com/office/drawing/2014/main" id="{7DE21791-104B-C508-FAB0-D22FE1F7508F}"/>
              </a:ext>
            </a:extLst>
          </p:cNvPr>
          <p:cNvSpPr>
            <a:spLocks noGrp="1"/>
          </p:cNvSpPr>
          <p:nvPr>
            <p:ph type="ftr" sz="quarter" idx="11"/>
          </p:nvPr>
        </p:nvSpPr>
        <p:spPr/>
        <p:txBody>
          <a:bodyPr/>
          <a:lstStyle/>
          <a:p>
            <a:r>
              <a:rPr lang="en-US" dirty="0"/>
              <a:t>Department of Computer Application</a:t>
            </a:r>
          </a:p>
        </p:txBody>
      </p:sp>
      <p:sp>
        <p:nvSpPr>
          <p:cNvPr id="5" name="Slide Number Placeholder 4">
            <a:extLst>
              <a:ext uri="{FF2B5EF4-FFF2-40B4-BE49-F238E27FC236}">
                <a16:creationId xmlns:a16="http://schemas.microsoft.com/office/drawing/2014/main" id="{2431D0EC-0075-808B-46F9-DEEDBEB45B4A}"/>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486674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8067F-16D3-F153-01DA-1AA437DA6893}"/>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Literature review</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FD31BB0-BF35-A57E-4200-61103F10D2F8}"/>
              </a:ext>
            </a:extLst>
          </p:cNvPr>
          <p:cNvSpPr>
            <a:spLocks noGrp="1"/>
          </p:cNvSpPr>
          <p:nvPr>
            <p:ph idx="1"/>
          </p:nvPr>
        </p:nvSpPr>
        <p:spPr/>
        <p:txBody>
          <a:bodyPr>
            <a:normAutofit lnSpcReduction="10000"/>
          </a:bodyPr>
          <a:lstStyle/>
          <a:p>
            <a:pPr marL="0" indent="0">
              <a:buNone/>
            </a:pPr>
            <a:r>
              <a:rPr lang="en-US" dirty="0"/>
              <a:t>Maheshwari, Latha &amp; Janet, J &amp; Jeevanandham, S &amp; Kausic, S &amp; Manish, M. (2021). </a:t>
            </a:r>
            <a:r>
              <a:rPr lang="en-US" sz="2000" b="1" dirty="0"/>
              <a:t>Forest Fire Alerting System with GPS Co-ordinates Using IoT</a:t>
            </a:r>
            <a:r>
              <a:rPr lang="en-US" dirty="0"/>
              <a:t>. Journal of Physics: Conference Series. 1916. 012099. 10.1088/1742-6596/1916/1/012099. </a:t>
            </a:r>
          </a:p>
          <a:p>
            <a:pPr marL="0" indent="0">
              <a:buNone/>
            </a:pPr>
            <a:r>
              <a:rPr lang="en-US" dirty="0">
                <a:hlinkClick r:id="rId2"/>
              </a:rPr>
              <a:t>https://iopscience.iop.org/article/10.1088/1742-6596/1916/1/012099/pdf</a:t>
            </a:r>
            <a:endParaRPr lang="en-US" dirty="0"/>
          </a:p>
          <a:p>
            <a:pPr marL="0" indent="0">
              <a:buNone/>
            </a:pPr>
            <a:endParaRPr lang="en-US" dirty="0"/>
          </a:p>
          <a:p>
            <a:r>
              <a:rPr lang="en-US" dirty="0"/>
              <a:t>The objective is to detect the fire in the forest and also to alert the forest officer.</a:t>
            </a:r>
          </a:p>
          <a:p>
            <a:r>
              <a:rPr lang="en-US" dirty="0"/>
              <a:t>The sensors including temperature sensor, smoke sensor and humidity sensor, with detecting   the exact location of the fire  and alert the nearby forest officer, with the help of GSM module and Bluetooth module. </a:t>
            </a:r>
          </a:p>
          <a:p>
            <a:r>
              <a:rPr lang="en-US" dirty="0"/>
              <a:t>When a fire catches, the sensors will detect unusual occurring, the code in the Arduino will be executed and  alert the respective personnel.</a:t>
            </a:r>
          </a:p>
        </p:txBody>
      </p:sp>
      <p:sp>
        <p:nvSpPr>
          <p:cNvPr id="4" name="Footer Placeholder 3">
            <a:extLst>
              <a:ext uri="{FF2B5EF4-FFF2-40B4-BE49-F238E27FC236}">
                <a16:creationId xmlns:a16="http://schemas.microsoft.com/office/drawing/2014/main" id="{CEDEE74D-03E4-287B-ACD5-F2A134E9D59C}"/>
              </a:ext>
            </a:extLst>
          </p:cNvPr>
          <p:cNvSpPr>
            <a:spLocks noGrp="1"/>
          </p:cNvSpPr>
          <p:nvPr>
            <p:ph type="ftr" sz="quarter" idx="11"/>
          </p:nvPr>
        </p:nvSpPr>
        <p:spPr/>
        <p:txBody>
          <a:bodyPr/>
          <a:lstStyle/>
          <a:p>
            <a:r>
              <a:rPr lang="en-US"/>
              <a:t>Department of Computer Application</a:t>
            </a:r>
            <a:endParaRPr lang="en-US" dirty="0"/>
          </a:p>
        </p:txBody>
      </p:sp>
      <p:sp>
        <p:nvSpPr>
          <p:cNvPr id="5" name="Slide Number Placeholder 4">
            <a:extLst>
              <a:ext uri="{FF2B5EF4-FFF2-40B4-BE49-F238E27FC236}">
                <a16:creationId xmlns:a16="http://schemas.microsoft.com/office/drawing/2014/main" id="{F96794DA-04F6-9E57-9ADE-C6546D16C60D}"/>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1489928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0251E-870B-5B2F-113F-EAF2B877959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Literature review</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A9D5C69-581F-0304-46EA-F99DDBE0B061}"/>
              </a:ext>
            </a:extLst>
          </p:cNvPr>
          <p:cNvSpPr>
            <a:spLocks noGrp="1"/>
          </p:cNvSpPr>
          <p:nvPr>
            <p:ph idx="1"/>
          </p:nvPr>
        </p:nvSpPr>
        <p:spPr>
          <a:xfrm>
            <a:off x="531845" y="1959429"/>
            <a:ext cx="10580914" cy="4077477"/>
          </a:xfrm>
        </p:spPr>
        <p:txBody>
          <a:bodyPr>
            <a:normAutofit fontScale="92500" lnSpcReduction="20000"/>
          </a:bodyPr>
          <a:lstStyle/>
          <a:p>
            <a:pPr marL="0" indent="0">
              <a:buNone/>
            </a:pPr>
            <a:r>
              <a:rPr lang="en-IN" dirty="0"/>
              <a:t>Miriyala, Trinath &amp; Karthik, Ragipati &amp; Mahitha, J &amp; Reddy, V. (2018). </a:t>
            </a:r>
            <a:r>
              <a:rPr lang="en-IN" sz="2000" b="1" dirty="0"/>
              <a:t>IoT based forest fire detection system. </a:t>
            </a:r>
            <a:r>
              <a:rPr lang="en-IN" dirty="0"/>
              <a:t>International Journal of Engineering &amp; Technology. 7. 124. 10.14419/ijet.v7i2.7.10277.</a:t>
            </a:r>
          </a:p>
          <a:p>
            <a:pPr marL="0" indent="0">
              <a:buNone/>
            </a:pPr>
            <a:r>
              <a:rPr lang="en-IN" u="sng" dirty="0">
                <a:hlinkClick r:id="rId2"/>
              </a:rPr>
              <a:t>https://www.sciencepubco.com/index.php/ijet/article/view/10277</a:t>
            </a:r>
            <a:endParaRPr lang="en-IN" u="sng" dirty="0"/>
          </a:p>
          <a:p>
            <a:pPr marL="0" indent="0">
              <a:buNone/>
            </a:pPr>
            <a:endParaRPr lang="en-IN" u="sng" dirty="0"/>
          </a:p>
          <a:p>
            <a:pPr marL="0" indent="0">
              <a:buNone/>
            </a:pPr>
            <a:r>
              <a:rPr lang="en-US" dirty="0"/>
              <a:t>assembled fire finder utilizing Node Microcontroller which is interfaced with a temperature sensor, a smoke sensor and signal. </a:t>
            </a:r>
          </a:p>
          <a:p>
            <a:r>
              <a:rPr lang="en-US" dirty="0"/>
              <a:t>The temperature sensor detects the warmth</a:t>
            </a:r>
          </a:p>
          <a:p>
            <a:r>
              <a:rPr lang="en-US" dirty="0"/>
              <a:t>Smoke sensor detects any smoke produced because of consuming or fire. </a:t>
            </a:r>
          </a:p>
          <a:p>
            <a:r>
              <a:rPr lang="en-US" dirty="0"/>
              <a:t>Buzzer associated with Arduino gives an alert sign.</a:t>
            </a:r>
          </a:p>
          <a:p>
            <a:r>
              <a:rPr lang="en-US" dirty="0"/>
              <a:t>Whatever point fire activated, it consumes protests adjacent and produces smoke. Likewise, at whatever point warm force is high then additionally the alert goes on. </a:t>
            </a:r>
          </a:p>
          <a:p>
            <a:r>
              <a:rPr lang="en-US" dirty="0"/>
              <a:t>Bell or alert is killed at whatever point the temperature goes to ordinary room temperature and smoke level decreases.</a:t>
            </a:r>
            <a:endParaRPr lang="en-IN" dirty="0"/>
          </a:p>
          <a:p>
            <a:endParaRPr lang="en-IN" dirty="0"/>
          </a:p>
        </p:txBody>
      </p:sp>
      <p:sp>
        <p:nvSpPr>
          <p:cNvPr id="4" name="Footer Placeholder 3">
            <a:extLst>
              <a:ext uri="{FF2B5EF4-FFF2-40B4-BE49-F238E27FC236}">
                <a16:creationId xmlns:a16="http://schemas.microsoft.com/office/drawing/2014/main" id="{21D187BC-CEF0-7771-9272-BF3C5D039F0B}"/>
              </a:ext>
            </a:extLst>
          </p:cNvPr>
          <p:cNvSpPr>
            <a:spLocks noGrp="1"/>
          </p:cNvSpPr>
          <p:nvPr>
            <p:ph type="ftr" sz="quarter" idx="11"/>
          </p:nvPr>
        </p:nvSpPr>
        <p:spPr/>
        <p:txBody>
          <a:bodyPr/>
          <a:lstStyle/>
          <a:p>
            <a:r>
              <a:rPr lang="en-US"/>
              <a:t>Department of Computer Application</a:t>
            </a:r>
            <a:endParaRPr lang="en-US" dirty="0"/>
          </a:p>
        </p:txBody>
      </p:sp>
      <p:sp>
        <p:nvSpPr>
          <p:cNvPr id="5" name="Slide Number Placeholder 4">
            <a:extLst>
              <a:ext uri="{FF2B5EF4-FFF2-40B4-BE49-F238E27FC236}">
                <a16:creationId xmlns:a16="http://schemas.microsoft.com/office/drawing/2014/main" id="{84A2F8A2-D002-7B4F-7A39-29FD5EE91075}"/>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33304263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4623F-4210-2E6C-267F-2F102889816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Block diagram</a:t>
            </a:r>
            <a:endParaRPr lang="en-IN"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11463960-5519-48B0-02B0-CFA40699503D}"/>
              </a:ext>
            </a:extLst>
          </p:cNvPr>
          <p:cNvSpPr>
            <a:spLocks noGrp="1"/>
          </p:cNvSpPr>
          <p:nvPr>
            <p:ph type="ftr" sz="quarter" idx="11"/>
          </p:nvPr>
        </p:nvSpPr>
        <p:spPr/>
        <p:txBody>
          <a:bodyPr/>
          <a:lstStyle/>
          <a:p>
            <a:r>
              <a:rPr lang="en-US"/>
              <a:t>Department of Computer Application</a:t>
            </a:r>
            <a:endParaRPr lang="en-US" dirty="0"/>
          </a:p>
        </p:txBody>
      </p:sp>
      <p:sp>
        <p:nvSpPr>
          <p:cNvPr id="4" name="Slide Number Placeholder 3">
            <a:extLst>
              <a:ext uri="{FF2B5EF4-FFF2-40B4-BE49-F238E27FC236}">
                <a16:creationId xmlns:a16="http://schemas.microsoft.com/office/drawing/2014/main" id="{98F9C460-9AD0-780E-D52A-02B1057878E1}"/>
              </a:ext>
            </a:extLst>
          </p:cNvPr>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7" name="Picture 6">
            <a:extLst>
              <a:ext uri="{FF2B5EF4-FFF2-40B4-BE49-F238E27FC236}">
                <a16:creationId xmlns:a16="http://schemas.microsoft.com/office/drawing/2014/main" id="{AA1A4131-DF6F-0C94-04EF-A34E1C424791}"/>
              </a:ext>
            </a:extLst>
          </p:cNvPr>
          <p:cNvPicPr>
            <a:picLocks noChangeAspect="1"/>
          </p:cNvPicPr>
          <p:nvPr/>
        </p:nvPicPr>
        <p:blipFill>
          <a:blip r:embed="rId2"/>
          <a:stretch>
            <a:fillRect/>
          </a:stretch>
        </p:blipFill>
        <p:spPr>
          <a:xfrm>
            <a:off x="1409219" y="2065867"/>
            <a:ext cx="8684587" cy="3663810"/>
          </a:xfrm>
          <a:prstGeom prst="rect">
            <a:avLst/>
          </a:prstGeom>
        </p:spPr>
      </p:pic>
    </p:spTree>
    <p:extLst>
      <p:ext uri="{BB962C8B-B14F-4D97-AF65-F5344CB8AC3E}">
        <p14:creationId xmlns:p14="http://schemas.microsoft.com/office/powerpoint/2010/main" val="1092523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459DC-E8EE-C9F7-C485-139182F7FA1F}"/>
              </a:ext>
            </a:extLst>
          </p:cNvPr>
          <p:cNvSpPr>
            <a:spLocks noGrp="1"/>
          </p:cNvSpPr>
          <p:nvPr>
            <p:ph type="title"/>
          </p:nvPr>
        </p:nvSpPr>
        <p:spPr>
          <a:xfrm>
            <a:off x="1548881" y="141168"/>
            <a:ext cx="7430214" cy="936863"/>
          </a:xfrm>
        </p:spPr>
        <p:txBody>
          <a:bodyPr/>
          <a:lstStyle/>
          <a:p>
            <a:pPr algn="ctr"/>
            <a:r>
              <a:rPr lang="en-US" dirty="0">
                <a:latin typeface="Times New Roman" panose="02020603050405020304" pitchFamily="18" charset="0"/>
                <a:cs typeface="Times New Roman" panose="02020603050405020304" pitchFamily="18" charset="0"/>
              </a:rPr>
              <a:t>Flow chart</a:t>
            </a:r>
            <a:endParaRPr lang="en-IN"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65BB25A1-15E3-B743-2294-C988C98314A6}"/>
              </a:ext>
            </a:extLst>
          </p:cNvPr>
          <p:cNvPicPr>
            <a:picLocks noGrp="1" noChangeAspect="1"/>
          </p:cNvPicPr>
          <p:nvPr>
            <p:ph idx="1"/>
          </p:nvPr>
        </p:nvPicPr>
        <p:blipFill>
          <a:blip r:embed="rId2"/>
          <a:stretch>
            <a:fillRect/>
          </a:stretch>
        </p:blipFill>
        <p:spPr>
          <a:xfrm>
            <a:off x="1510064" y="932807"/>
            <a:ext cx="8755996" cy="5082992"/>
          </a:xfrm>
        </p:spPr>
      </p:pic>
      <p:sp>
        <p:nvSpPr>
          <p:cNvPr id="3" name="Footer Placeholder 2">
            <a:extLst>
              <a:ext uri="{FF2B5EF4-FFF2-40B4-BE49-F238E27FC236}">
                <a16:creationId xmlns:a16="http://schemas.microsoft.com/office/drawing/2014/main" id="{22DB9D56-CE3E-733D-D42A-5EFB0C1C01B1}"/>
              </a:ext>
            </a:extLst>
          </p:cNvPr>
          <p:cNvSpPr>
            <a:spLocks noGrp="1"/>
          </p:cNvSpPr>
          <p:nvPr>
            <p:ph type="ftr" sz="quarter" idx="11"/>
          </p:nvPr>
        </p:nvSpPr>
        <p:spPr>
          <a:xfrm>
            <a:off x="657808" y="6131832"/>
            <a:ext cx="7827659" cy="377825"/>
          </a:xfrm>
        </p:spPr>
        <p:txBody>
          <a:bodyPr/>
          <a:lstStyle/>
          <a:p>
            <a:r>
              <a:rPr lang="en-US" dirty="0"/>
              <a:t>Department of Computer Application</a:t>
            </a:r>
          </a:p>
        </p:txBody>
      </p:sp>
      <p:sp>
        <p:nvSpPr>
          <p:cNvPr id="4" name="Slide Number Placeholder 3">
            <a:extLst>
              <a:ext uri="{FF2B5EF4-FFF2-40B4-BE49-F238E27FC236}">
                <a16:creationId xmlns:a16="http://schemas.microsoft.com/office/drawing/2014/main" id="{4BA024C4-9ABE-4769-8C6C-4F8D8C729C55}"/>
              </a:ext>
            </a:extLst>
          </p:cNvPr>
          <p:cNvSpPr>
            <a:spLocks noGrp="1"/>
          </p:cNvSpPr>
          <p:nvPr>
            <p:ph type="sldNum" sz="quarter" idx="12"/>
          </p:nvPr>
        </p:nvSpPr>
        <p:spPr>
          <a:xfrm>
            <a:off x="10499325" y="6131831"/>
            <a:ext cx="551167" cy="377825"/>
          </a:xfrm>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3152363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FA08D-5DE1-3455-9048-C7E7E20741BD}"/>
              </a:ext>
            </a:extLst>
          </p:cNvPr>
          <p:cNvSpPr>
            <a:spLocks noGrp="1"/>
          </p:cNvSpPr>
          <p:nvPr>
            <p:ph type="title"/>
          </p:nvPr>
        </p:nvSpPr>
        <p:spPr>
          <a:xfrm>
            <a:off x="315750" y="182934"/>
            <a:ext cx="10131425" cy="1456267"/>
          </a:xfrm>
        </p:spPr>
        <p:txBody>
          <a:bodyPr/>
          <a:lstStyle/>
          <a:p>
            <a:pPr algn="ctr"/>
            <a:r>
              <a:rPr lang="en-US" dirty="0">
                <a:latin typeface="Times New Roman" panose="02020603050405020304" pitchFamily="18" charset="0"/>
                <a:cs typeface="Times New Roman" panose="02020603050405020304" pitchFamily="18" charset="0"/>
              </a:rPr>
              <a:t>CIRCUIT diagram</a:t>
            </a:r>
            <a:endParaRPr lang="en-IN" dirty="0">
              <a:latin typeface="Times New Roman" panose="02020603050405020304" pitchFamily="18" charset="0"/>
              <a:cs typeface="Times New Roman" panose="02020603050405020304" pitchFamily="18" charset="0"/>
            </a:endParaRPr>
          </a:p>
        </p:txBody>
      </p:sp>
      <p:pic>
        <p:nvPicPr>
          <p:cNvPr id="13" name="Content Placeholder 12">
            <a:extLst>
              <a:ext uri="{FF2B5EF4-FFF2-40B4-BE49-F238E27FC236}">
                <a16:creationId xmlns:a16="http://schemas.microsoft.com/office/drawing/2014/main" id="{89B66172-53BB-24F8-B994-E9C3F62FDF1C}"/>
              </a:ext>
            </a:extLst>
          </p:cNvPr>
          <p:cNvPicPr>
            <a:picLocks noGrp="1" noChangeAspect="1"/>
          </p:cNvPicPr>
          <p:nvPr>
            <p:ph idx="1"/>
          </p:nvPr>
        </p:nvPicPr>
        <p:blipFill rotWithShape="1">
          <a:blip r:embed="rId2"/>
          <a:srcRect l="17296" t="19553" r="20724" b="12186"/>
          <a:stretch/>
        </p:blipFill>
        <p:spPr>
          <a:xfrm>
            <a:off x="1744825" y="1230752"/>
            <a:ext cx="7557797" cy="4741667"/>
          </a:xfrm>
        </p:spPr>
      </p:pic>
      <p:sp>
        <p:nvSpPr>
          <p:cNvPr id="3" name="Footer Placeholder 2">
            <a:extLst>
              <a:ext uri="{FF2B5EF4-FFF2-40B4-BE49-F238E27FC236}">
                <a16:creationId xmlns:a16="http://schemas.microsoft.com/office/drawing/2014/main" id="{9C0AB3CB-7CCC-B1A8-78E4-8DB2D093B567}"/>
              </a:ext>
            </a:extLst>
          </p:cNvPr>
          <p:cNvSpPr>
            <a:spLocks noGrp="1"/>
          </p:cNvSpPr>
          <p:nvPr>
            <p:ph type="ftr" sz="quarter" idx="11"/>
          </p:nvPr>
        </p:nvSpPr>
        <p:spPr>
          <a:xfrm>
            <a:off x="676469" y="6203367"/>
            <a:ext cx="7827659" cy="377825"/>
          </a:xfrm>
        </p:spPr>
        <p:txBody>
          <a:bodyPr/>
          <a:lstStyle/>
          <a:p>
            <a:r>
              <a:rPr lang="en-US"/>
              <a:t>Department of Computer Application</a:t>
            </a:r>
            <a:endParaRPr lang="en-US" dirty="0"/>
          </a:p>
        </p:txBody>
      </p:sp>
      <p:sp>
        <p:nvSpPr>
          <p:cNvPr id="4" name="Slide Number Placeholder 3">
            <a:extLst>
              <a:ext uri="{FF2B5EF4-FFF2-40B4-BE49-F238E27FC236}">
                <a16:creationId xmlns:a16="http://schemas.microsoft.com/office/drawing/2014/main" id="{3DF57D32-D723-8466-BF90-AB76C2DFE32E}"/>
              </a:ext>
            </a:extLst>
          </p:cNvPr>
          <p:cNvSpPr>
            <a:spLocks noGrp="1"/>
          </p:cNvSpPr>
          <p:nvPr>
            <p:ph type="sldNum" sz="quarter" idx="12"/>
          </p:nvPr>
        </p:nvSpPr>
        <p:spPr>
          <a:xfrm>
            <a:off x="10359366" y="6203366"/>
            <a:ext cx="551167" cy="377825"/>
          </a:xfrm>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6726943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857</TotalTime>
  <Words>1382</Words>
  <Application>Microsoft Office PowerPoint</Application>
  <PresentationFormat>Widescreen</PresentationFormat>
  <Paragraphs>186</Paragraphs>
  <Slides>24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Arial</vt:lpstr>
      <vt:lpstr>Calibri</vt:lpstr>
      <vt:lpstr>Calibri Light</vt:lpstr>
      <vt:lpstr>ffa</vt:lpstr>
      <vt:lpstr>'Helvetica Neue'</vt:lpstr>
      <vt:lpstr>Nunito Sans</vt:lpstr>
      <vt:lpstr>Times New Roman</vt:lpstr>
      <vt:lpstr>typonine sans regular</vt:lpstr>
      <vt:lpstr>Celestial</vt:lpstr>
      <vt:lpstr>Iot based Forest Fire detection</vt:lpstr>
      <vt:lpstr>                                     INTRODUCTION</vt:lpstr>
      <vt:lpstr>                            PROBLEM STATEMENT</vt:lpstr>
      <vt:lpstr>PowerPoint Presentation</vt:lpstr>
      <vt:lpstr>Literature review</vt:lpstr>
      <vt:lpstr>Literature review</vt:lpstr>
      <vt:lpstr>Block diagram</vt:lpstr>
      <vt:lpstr>Flow chart</vt:lpstr>
      <vt:lpstr>CIRCUIT diagram</vt:lpstr>
      <vt:lpstr>DATA FLOW DIAGRAM</vt:lpstr>
      <vt:lpstr>PowerPoint Presentation</vt:lpstr>
      <vt:lpstr>Screenshots</vt:lpstr>
      <vt:lpstr>PowerPoint Presentation</vt:lpstr>
      <vt:lpstr>PowerPoint Presentation</vt:lpstr>
      <vt:lpstr>Database</vt:lpstr>
      <vt:lpstr>PowerPoint Presentation</vt:lpstr>
      <vt:lpstr>PowerPoint Presentation</vt:lpstr>
      <vt:lpstr>       Technology USED</vt:lpstr>
      <vt:lpstr>PowerPoint Presentation</vt:lpstr>
      <vt:lpstr>PowerPoint Presentation</vt:lpstr>
      <vt:lpstr>Future Works</vt:lpstr>
      <vt:lpstr>                                  Conclusion</vt:lpstr>
      <vt:lpstr>                                 publication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Forest Fire detection</dc:title>
  <dc:creator>Anandhu Sudheer</dc:creator>
  <cp:lastModifiedBy>Anandhu Sudheer</cp:lastModifiedBy>
  <cp:revision>36</cp:revision>
  <dcterms:created xsi:type="dcterms:W3CDTF">2022-04-27T07:05:41Z</dcterms:created>
  <dcterms:modified xsi:type="dcterms:W3CDTF">2022-07-06T08:12:18Z</dcterms:modified>
</cp:coreProperties>
</file>

<file path=docProps/thumbnail.jpeg>
</file>